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3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2" r:id="rId10"/>
    <p:sldId id="283" r:id="rId11"/>
    <p:sldId id="284" r:id="rId12"/>
    <p:sldId id="286" r:id="rId13"/>
    <p:sldId id="292" r:id="rId14"/>
    <p:sldId id="289" r:id="rId15"/>
    <p:sldId id="287" r:id="rId16"/>
    <p:sldId id="291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4056B"/>
    <a:srgbClr val="62089A"/>
    <a:srgbClr val="682614"/>
    <a:srgbClr val="FF99FF"/>
    <a:srgbClr val="FF3300"/>
    <a:srgbClr val="FF6600"/>
    <a:srgbClr val="F4F92B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8B9981-97F6-449D-A3F2-E4632E499B4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35DB4A-4048-4EF4-A761-21D85805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801F3-83F6-490C-B26F-F231C136239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A2A980-FEE8-406D-AADA-6041609A4EA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3CD9D9-948B-4D0E-8055-69A5992CA83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5DB4A-4048-4EF4-A761-21D8580571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8A58-3720-4DFE-8CEF-0AB4E1ED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F727-49C3-4568-93A4-943F8EE25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BC78-C1ED-43FE-865B-D296D93F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25CE-FDA2-4BA7-A61C-1024CD9A7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17C6-E4BE-43E0-B02E-E70288A1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B953-5C84-4D5F-A368-75A41BFD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27D3-5F37-4455-B59A-C5B86F18C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CB7-ABE6-4F58-AA00-DB814049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70F2-EE27-4646-BDB4-F4E33620C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1D50-E15B-48DF-814C-5A6AC2B6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ABEB-BAA6-442D-9026-0176EF6E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419A-8877-4654-881A-7B9464D80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FF"/>
            </a:gs>
            <a:gs pos="100000">
              <a:srgbClr val="FC1C0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E7655D3-CCD3-467F-8752-79D495BC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C:\Users\Пользователь\программы\Desktop\23333333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8429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28688" y="285750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Муниципальная автономная дошкольная образовательная организация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Тугулымский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детский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сад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№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6 «Василек»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1214415" y="2285992"/>
            <a:ext cx="7572427" cy="221457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204"/>
              </a:avLst>
            </a:prstTxWarp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«23 ФЕВРАЛЯ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проект 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000125" y="228600"/>
            <a:ext cx="7243763" cy="82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Развивающая среда в группе: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57158" y="1071546"/>
            <a:ext cx="8358246" cy="5429288"/>
          </a:xfrm>
          <a:prstGeom prst="ellipse">
            <a:avLst/>
          </a:prstGeom>
          <a:gradFill rotWithShape="1">
            <a:gsLst>
              <a:gs pos="0">
                <a:schemeClr val="accent1">
                  <a:alpha val="59000"/>
                </a:schemeClr>
              </a:gs>
              <a:gs pos="50000">
                <a:srgbClr val="66FF66">
                  <a:alpha val="59000"/>
                </a:srgb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57150" cmpd="thickThin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Оформление в группе уголка посвящённого 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«Дню защитника Отечества» с использованием 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детских рисунков и иллюстраций из журналов.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Внесение костюмов военной формы в сюжетно – 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ролевые игры, совместное создание атрибутов 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к сюжетно – ролевым играм. </a:t>
            </a: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Прослушивание детских военных песен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0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983413" cy="1325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Организация выставок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85720" y="1643050"/>
            <a:ext cx="8501122" cy="4929222"/>
          </a:xfrm>
          <a:prstGeom prst="ellipse">
            <a:avLst/>
          </a:prstGeom>
          <a:gradFill rotWithShape="1">
            <a:gsLst>
              <a:gs pos="0">
                <a:schemeClr val="accent1">
                  <a:alpha val="59000"/>
                </a:schemeClr>
              </a:gs>
              <a:gs pos="50000">
                <a:srgbClr val="66FF66">
                  <a:alpha val="59000"/>
                </a:srgb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57150" cmpd="thickThin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«Военная техника» детские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игрушки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Фото-коллаж посвящённый </a:t>
            </a:r>
          </a:p>
          <a:p>
            <a:pPr>
              <a:defRPr/>
            </a:pP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«ДНЮ ЗАЩИТНИКА ОТЕЧЕСТВА» </a:t>
            </a:r>
          </a:p>
          <a:p>
            <a:pPr>
              <a:defRPr/>
            </a:pP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с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фотографиями</a:t>
            </a:r>
            <a:endParaRPr lang="ru-RU" sz="28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162425"/>
            <a:ext cx="33718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557338"/>
            <a:ext cx="8785225" cy="4422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Дети в конце проекта стали чаще использовать для игр военную тематику, уважительно отзывались о защитниках отечества, с гордостью делились знаниями  со сверстниками и воспитателем которые они получили от родителей о службе в армии. С большим интересом стали играть в настольно – печатные и дидактические игры. Развитие познавательных и творческих навыков, коммуникативных способностей.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44056B"/>
                </a:solidFill>
              </a:rPr>
              <a:t>Родители были заинтересованы темой и получили новую и полезную информацию, успешно опробованную на своих детях, что понятно из бесед с родителями.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900" b="1" dirty="0" smtClean="0">
              <a:solidFill>
                <a:schemeClr val="bg1"/>
              </a:solidFill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6976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Результативность проекта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празднику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CIM\112_FUJI\DSCF2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1357298"/>
            <a:ext cx="3571868" cy="267890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DCIM\112_FUJI\DSCF25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9" y="3786190"/>
            <a:ext cx="3429025" cy="2571768"/>
          </a:xfrm>
          <a:prstGeom prst="rect">
            <a:avLst/>
          </a:prstGeom>
          <a:noFill/>
        </p:spPr>
      </p:pic>
      <p:pic>
        <p:nvPicPr>
          <p:cNvPr id="5124" name="Picture 4" descr="E:\DCIM\112_FUJI\DSCF2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3143240" cy="2357430"/>
          </a:xfrm>
          <a:prstGeom prst="rect">
            <a:avLst/>
          </a:prstGeom>
          <a:noFill/>
        </p:spPr>
      </p:pic>
      <p:pic>
        <p:nvPicPr>
          <p:cNvPr id="5125" name="Picture 5" descr="E:\DCIM\112_FUJI\DSCF2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00504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44056B"/>
                </a:solidFill>
              </a:rPr>
              <a:t>П</a:t>
            </a:r>
            <a:r>
              <a:rPr lang="ru-RU" sz="3200" dirty="0" smtClean="0">
                <a:solidFill>
                  <a:srgbClr val="44056B"/>
                </a:solidFill>
              </a:rPr>
              <a:t>раздник </a:t>
            </a:r>
            <a:r>
              <a:rPr lang="ru-RU" sz="3200" dirty="0" smtClean="0">
                <a:solidFill>
                  <a:srgbClr val="44056B"/>
                </a:solidFill>
              </a:rPr>
              <a:t/>
            </a:r>
            <a:br>
              <a:rPr lang="ru-RU" sz="3200" dirty="0" smtClean="0">
                <a:solidFill>
                  <a:srgbClr val="44056B"/>
                </a:solidFill>
              </a:rPr>
            </a:br>
            <a:r>
              <a:rPr lang="ru-RU" sz="3200" dirty="0" smtClean="0">
                <a:solidFill>
                  <a:srgbClr val="44056B"/>
                </a:solidFill>
              </a:rPr>
              <a:t>«Как Баба Яга внучка в армию провожала»</a:t>
            </a:r>
            <a:endParaRPr lang="ru-RU" sz="3200" dirty="0">
              <a:solidFill>
                <a:srgbClr val="44056B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6" name="Picture 2" descr="E:\DCIM\112_FUJI\DSCF2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986138" cy="2989604"/>
          </a:xfrm>
          <a:prstGeom prst="rect">
            <a:avLst/>
          </a:prstGeom>
          <a:noFill/>
        </p:spPr>
      </p:pic>
      <p:pic>
        <p:nvPicPr>
          <p:cNvPr id="1027" name="Picture 3" descr="E:\DCIM\112_FUJI\DSCF28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2"/>
            <a:ext cx="3341687" cy="2506265"/>
          </a:xfrm>
          <a:prstGeom prst="rect">
            <a:avLst/>
          </a:prstGeom>
          <a:noFill/>
        </p:spPr>
      </p:pic>
      <p:pic>
        <p:nvPicPr>
          <p:cNvPr id="1028" name="Picture 4" descr="E:\DCIM\112_FUJI\DSCF2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14818"/>
            <a:ext cx="3152695" cy="2364521"/>
          </a:xfrm>
          <a:prstGeom prst="rect">
            <a:avLst/>
          </a:prstGeom>
          <a:noFill/>
        </p:spPr>
      </p:pic>
      <p:pic>
        <p:nvPicPr>
          <p:cNvPr id="1029" name="Picture 5" descr="E:\DCIM\112_FUJI\DSCF28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357298"/>
            <a:ext cx="3462260" cy="25966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76250"/>
            <a:ext cx="8540750" cy="5646738"/>
          </a:xfrm>
        </p:spPr>
        <p:txBody>
          <a:bodyPr/>
          <a:lstStyle/>
          <a:p>
            <a:pPr eaLnBrk="1" hangingPunct="1">
              <a:defRPr/>
            </a:pPr>
            <a:endParaRPr lang="ru-RU" sz="2000" b="1" dirty="0" smtClean="0">
              <a:solidFill>
                <a:srgbClr val="800000"/>
              </a:solidFill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428625"/>
            <a:ext cx="4000500" cy="3000375"/>
            <a:chOff x="192" y="144"/>
            <a:chExt cx="1819" cy="1633"/>
          </a:xfrm>
        </p:grpSpPr>
        <p:sp>
          <p:nvSpPr>
            <p:cNvPr id="15371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3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4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5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7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8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9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0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1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2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3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4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5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6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87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8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89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90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91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15392" name="Group 28"/>
            <p:cNvGrpSpPr>
              <a:grpSpLocks/>
            </p:cNvGrpSpPr>
            <p:nvPr/>
          </p:nvGrpSpPr>
          <p:grpSpPr bwMode="auto">
            <a:xfrm>
              <a:off x="544" y="180"/>
              <a:ext cx="344" cy="324"/>
              <a:chOff x="4653" y="2141"/>
              <a:chExt cx="583" cy="594"/>
            </a:xfrm>
          </p:grpSpPr>
          <p:grpSp>
            <p:nvGrpSpPr>
              <p:cNvPr id="15399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15403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15404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5400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15401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15402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393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15397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15398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95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96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  <p:pic>
        <p:nvPicPr>
          <p:cNvPr id="2050" name="Picture 2" descr="E:\DCIM\112_FUJI\DSCF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929058" cy="2946794"/>
          </a:xfrm>
          <a:prstGeom prst="rect">
            <a:avLst/>
          </a:prstGeom>
          <a:noFill/>
        </p:spPr>
      </p:pic>
      <p:pic>
        <p:nvPicPr>
          <p:cNvPr id="2051" name="Picture 3" descr="E:\DCIM\112_FUJI\DSCF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4057576" cy="3043182"/>
          </a:xfrm>
          <a:prstGeom prst="rect">
            <a:avLst/>
          </a:prstGeom>
          <a:noFill/>
        </p:spPr>
      </p:pic>
      <p:pic>
        <p:nvPicPr>
          <p:cNvPr id="2052" name="Picture 4" descr="E:\DCIM\112_FUJI\DSCF2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290"/>
            <a:ext cx="4486204" cy="3364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DCIM\113_FUJI\DSCF30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9197"/>
            <a:ext cx="4131737" cy="3098803"/>
          </a:xfrm>
          <a:prstGeom prst="rect">
            <a:avLst/>
          </a:prstGeom>
          <a:noFill/>
        </p:spPr>
      </p:pic>
      <p:pic>
        <p:nvPicPr>
          <p:cNvPr id="3075" name="Picture 3" descr="E:\DCIM\113_FUJI\DSCF3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4357686" cy="3268265"/>
          </a:xfrm>
          <a:prstGeom prst="rect">
            <a:avLst/>
          </a:prstGeom>
          <a:noFill/>
        </p:spPr>
      </p:pic>
      <p:pic>
        <p:nvPicPr>
          <p:cNvPr id="3076" name="Picture 4" descr="E:\DCIM\113_FUJI\DSCF3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14752"/>
            <a:ext cx="3914731" cy="2936048"/>
          </a:xfrm>
          <a:prstGeom prst="rect">
            <a:avLst/>
          </a:prstGeom>
          <a:noFill/>
        </p:spPr>
      </p:pic>
      <p:pic>
        <p:nvPicPr>
          <p:cNvPr id="3077" name="Picture 5" descr="E:\DCIM\113_FUJI\DSCF3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714356"/>
            <a:ext cx="3486072" cy="26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10587" cy="1325563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44056B"/>
                </a:solidFill>
              </a:rPr>
              <a:t>Выставка боевой техники и вооружения</a:t>
            </a:r>
            <a:endParaRPr lang="ru-RU" sz="3200" dirty="0">
              <a:solidFill>
                <a:srgbClr val="44056B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8" name="Picture 2" descr="E:\DCIM\113_FUJI\DSCF31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667000" cy="2000250"/>
          </a:xfrm>
          <a:prstGeom prst="rect">
            <a:avLst/>
          </a:prstGeom>
          <a:noFill/>
        </p:spPr>
      </p:pic>
      <p:pic>
        <p:nvPicPr>
          <p:cNvPr id="4099" name="Picture 3" descr="E:\DCIM\113_FUJI\DSCF3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53449">
            <a:off x="5293459" y="3164153"/>
            <a:ext cx="3683055" cy="2762291"/>
          </a:xfrm>
          <a:prstGeom prst="rect">
            <a:avLst/>
          </a:prstGeom>
          <a:noFill/>
        </p:spPr>
      </p:pic>
      <p:pic>
        <p:nvPicPr>
          <p:cNvPr id="4100" name="Picture 4" descr="E:\DCIM\113_FUJI\DSCF3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39904"/>
            <a:ext cx="3490794" cy="2618096"/>
          </a:xfrm>
          <a:prstGeom prst="rect">
            <a:avLst/>
          </a:prstGeom>
          <a:noFill/>
        </p:spPr>
      </p:pic>
      <p:pic>
        <p:nvPicPr>
          <p:cNvPr id="4101" name="Picture 5" descr="E:\DCIM\113_FUJI\DSCF3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36825">
            <a:off x="2881465" y="1680435"/>
            <a:ext cx="3276480" cy="2457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0000FF"/>
              </a:gs>
              <a:gs pos="50000">
                <a:schemeClr val="hlink"/>
              </a:gs>
              <a:gs pos="100000">
                <a:srgbClr val="0000FF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b="1" smtClean="0">
                <a:solidFill>
                  <a:srgbClr val="A50021"/>
                </a:solidFill>
                <a:effectLst/>
              </a:rPr>
              <a:t>                     Цель</a:t>
            </a:r>
          </a:p>
        </p:txBody>
      </p:sp>
      <p:sp>
        <p:nvSpPr>
          <p:cNvPr id="3075" name="Rectangle 10"/>
          <p:cNvSpPr>
            <a:spLocks noGrp="1" noRot="1" noChangeArrowheads="1" noTextEdit="1"/>
          </p:cNvSpPr>
          <p:nvPr>
            <p:ph type="chart" idx="1"/>
          </p:nvPr>
        </p:nvSpPr>
        <p:spPr>
          <a:xfrm>
            <a:off x="2285984" y="3357562"/>
            <a:ext cx="3857652" cy="1071570"/>
          </a:xfrm>
        </p:spPr>
      </p:sp>
      <p:sp>
        <p:nvSpPr>
          <p:cNvPr id="326658" name="Oval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00213"/>
            <a:ext cx="7345363" cy="31019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формирование мотивационного, целостного представления о защитниках отечества;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систематизировать  знания детей по данной теме;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привлечение родителей в образовательный процесс.</a:t>
            </a:r>
          </a:p>
        </p:txBody>
      </p:sp>
      <p:pic>
        <p:nvPicPr>
          <p:cNvPr id="4101" name="Picture 11" descr="C:\Users\Пользователь\программы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98" y="4786322"/>
            <a:ext cx="8379375" cy="1828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1C04"/>
            </a:gs>
            <a:gs pos="100000">
              <a:srgbClr val="757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1057275"/>
          </a:xfr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ru-RU" sz="4000" smtClean="0">
                <a:solidFill>
                  <a:srgbClr val="A50021"/>
                </a:solidFill>
                <a:effectLst/>
              </a:rPr>
              <a:t/>
            </a:r>
            <a:br>
              <a:rPr lang="ru-RU" sz="4000" smtClean="0">
                <a:solidFill>
                  <a:srgbClr val="A50021"/>
                </a:solidFill>
                <a:effectLst/>
              </a:rPr>
            </a:br>
            <a:r>
              <a:rPr lang="ru-RU" sz="4000" smtClean="0">
                <a:solidFill>
                  <a:srgbClr val="A50021"/>
                </a:solidFill>
                <a:effectLst/>
              </a:rPr>
              <a:t>Задачи</a:t>
            </a:r>
            <a:br>
              <a:rPr lang="ru-RU" sz="4000" smtClean="0">
                <a:solidFill>
                  <a:srgbClr val="A50021"/>
                </a:solidFill>
                <a:effectLst/>
              </a:rPr>
            </a:br>
            <a:endParaRPr lang="ru-RU" sz="4000" smtClean="0">
              <a:solidFill>
                <a:srgbClr val="A50021"/>
              </a:solidFill>
              <a:effectLst/>
            </a:endParaRPr>
          </a:p>
        </p:txBody>
      </p: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214313" y="1500188"/>
            <a:ext cx="8715375" cy="6286500"/>
            <a:chOff x="192" y="144"/>
            <a:chExt cx="1819" cy="1633"/>
          </a:xfrm>
        </p:grpSpPr>
        <p:sp>
          <p:nvSpPr>
            <p:cNvPr id="4101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3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4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5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7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8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09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0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1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2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3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4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5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6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4117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18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4119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4120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4122" name="Group 28"/>
            <p:cNvGrpSpPr>
              <a:grpSpLocks/>
            </p:cNvGrpSpPr>
            <p:nvPr/>
          </p:nvGrpSpPr>
          <p:grpSpPr bwMode="auto">
            <a:xfrm>
              <a:off x="504" y="180"/>
              <a:ext cx="339" cy="324"/>
              <a:chOff x="4653" y="2141"/>
              <a:chExt cx="583" cy="594"/>
            </a:xfrm>
          </p:grpSpPr>
          <p:grpSp>
            <p:nvGrpSpPr>
              <p:cNvPr id="4129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4133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4134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130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4131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4132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23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4127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4128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4124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25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126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  <p:sp>
        <p:nvSpPr>
          <p:cNvPr id="42" name="Содержимое 41"/>
          <p:cNvSpPr>
            <a:spLocks noGrp="1"/>
          </p:cNvSpPr>
          <p:nvPr>
            <p:ph idx="1"/>
          </p:nvPr>
        </p:nvSpPr>
        <p:spPr>
          <a:xfrm>
            <a:off x="0" y="1857375"/>
            <a:ext cx="8628063" cy="5643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</a:rPr>
              <a:t>-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формирование социально значимых качеств на основе традиций патриотического воспитания;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- стимулирование потребности дошкольников в постоянном поиске сведений о Российской армии.</a:t>
            </a:r>
          </a:p>
          <a:p>
            <a:pPr eaLnBrk="1" hangingPunct="1">
              <a:defRPr/>
            </a:pPr>
            <a:r>
              <a:rPr lang="ru-RU" sz="2800" dirty="0" smtClean="0"/>
              <a:t>- приобщение детей, педагогов и родителей к изучению истории и современному состоянию Российской армии и флота.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50300" cy="1668462"/>
          </a:xfr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marL="609600" indent="-609600" algn="l" eaLnBrk="1" hangingPunct="1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ru-RU" dirty="0" smtClean="0">
                <a:solidFill>
                  <a:srgbClr val="A50021"/>
                </a:solidFill>
                <a:effectLst/>
              </a:rPr>
              <a:t> </a:t>
            </a:r>
            <a:r>
              <a:rPr lang="ru-RU" sz="3200" b="1" u="sng" dirty="0" smtClean="0">
                <a:solidFill>
                  <a:schemeClr val="bg1">
                    <a:lumMod val="75000"/>
                  </a:schemeClr>
                </a:solidFill>
              </a:rPr>
              <a:t>Проблема: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отсутствие интереса к Российской армии.</a:t>
            </a:r>
            <a:b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A50021"/>
                </a:solidFill>
                <a:effectLst/>
              </a:rPr>
              <a:t>        </a:t>
            </a:r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357188" y="1928813"/>
            <a:ext cx="85010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b="1" u="sng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u="sng" dirty="0">
                <a:solidFill>
                  <a:schemeClr val="bg1">
                    <a:lumMod val="75000"/>
                  </a:schemeClr>
                </a:solidFill>
              </a:rPr>
              <a:t>Обоснование проблемы: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недостаточный уровень знаний о Российской армии; формирование </a:t>
            </a:r>
            <a:r>
              <a:rPr lang="ru-RU" sz="2400" dirty="0" err="1">
                <a:solidFill>
                  <a:schemeClr val="bg1">
                    <a:lumMod val="75000"/>
                  </a:schemeClr>
                </a:solidFill>
              </a:rPr>
              <a:t>гендерной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 принадлежности; отсутствие желания в будущем стать защитником Отечества.</a:t>
            </a:r>
          </a:p>
          <a:p>
            <a:pPr>
              <a:defRPr/>
            </a:pPr>
            <a:endParaRPr lang="ru-RU" sz="2400" b="1" u="sng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u="sng" dirty="0">
                <a:solidFill>
                  <a:schemeClr val="bg1">
                    <a:lumMod val="75000"/>
                  </a:schemeClr>
                </a:solidFill>
              </a:rPr>
              <a:t>Актуальность: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одним из направлений духовно-нравственного воспитания является воспитание героического начала в детях. Ведь формирование отношения к стране и государству, где живёт человек, к её истории начинается с детства.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510587" cy="1325563"/>
          </a:xfrm>
          <a:gradFill rotWithShape="1">
            <a:gsLst>
              <a:gs pos="0">
                <a:srgbClr val="FF0066"/>
              </a:gs>
              <a:gs pos="50000">
                <a:schemeClr val="accent2"/>
              </a:gs>
              <a:gs pos="100000">
                <a:srgbClr val="FF0066"/>
              </a:gs>
            </a:gsLst>
            <a:lin ang="5400000" scaled="1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/>
              </a:rPr>
              <a:t>Теоретическое обоснование</a:t>
            </a:r>
            <a:endParaRPr lang="ru-RU" sz="4000" dirty="0" smtClean="0">
              <a:solidFill>
                <a:srgbClr val="A50021"/>
              </a:solidFill>
              <a:effectLst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68313" y="1844675"/>
            <a:ext cx="2806700" cy="3429000"/>
            <a:chOff x="0" y="1152"/>
            <a:chExt cx="1632" cy="1832"/>
          </a:xfrm>
        </p:grpSpPr>
        <p:grpSp>
          <p:nvGrpSpPr>
            <p:cNvPr id="6169" name="Group 4"/>
            <p:cNvGrpSpPr>
              <a:grpSpLocks/>
            </p:cNvGrpSpPr>
            <p:nvPr/>
          </p:nvGrpSpPr>
          <p:grpSpPr bwMode="auto">
            <a:xfrm>
              <a:off x="96" y="1152"/>
              <a:ext cx="1536" cy="1832"/>
              <a:chOff x="96" y="720"/>
              <a:chExt cx="1488" cy="1784"/>
            </a:xfrm>
          </p:grpSpPr>
          <p:sp>
            <p:nvSpPr>
              <p:cNvPr id="617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172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73" name="Rectangle 6"/>
              <p:cNvSpPr>
                <a:spLocks noChangeArrowheads="1"/>
              </p:cNvSpPr>
              <p:nvPr/>
            </p:nvSpPr>
            <p:spPr bwMode="auto">
              <a:xfrm>
                <a:off x="96" y="720"/>
                <a:ext cx="1440" cy="1728"/>
              </a:xfrm>
              <a:prstGeom prst="rect">
                <a:avLst/>
              </a:prstGeom>
              <a:gradFill rotWithShape="1">
                <a:gsLst>
                  <a:gs pos="0">
                    <a:srgbClr val="76002F"/>
                  </a:gs>
                  <a:gs pos="50000">
                    <a:srgbClr val="FF0066"/>
                  </a:gs>
                  <a:gs pos="100000">
                    <a:srgbClr val="76002F"/>
                  </a:gs>
                </a:gsLst>
                <a:lin ang="0" scaled="1"/>
              </a:gra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74" name="Freeform 7"/>
              <p:cNvSpPr>
                <a:spLocks/>
              </p:cNvSpPr>
              <p:nvPr/>
            </p:nvSpPr>
            <p:spPr bwMode="auto">
              <a:xfrm>
                <a:off x="96" y="2448"/>
                <a:ext cx="96" cy="56"/>
              </a:xfrm>
              <a:custGeom>
                <a:avLst/>
                <a:gdLst>
                  <a:gd name="T0" fmla="*/ 0 w 96"/>
                  <a:gd name="T1" fmla="*/ 0 h 56"/>
                  <a:gd name="T2" fmla="*/ 48 w 96"/>
                  <a:gd name="T3" fmla="*/ 48 h 56"/>
                  <a:gd name="T4" fmla="*/ 96 w 96"/>
                  <a:gd name="T5" fmla="*/ 48 h 56"/>
                  <a:gd name="T6" fmla="*/ 48 w 96"/>
                  <a:gd name="T7" fmla="*/ 48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56"/>
                  <a:gd name="T14" fmla="*/ 96 w 96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56">
                    <a:moveTo>
                      <a:pt x="0" y="0"/>
                    </a:moveTo>
                    <a:cubicBezTo>
                      <a:pt x="16" y="20"/>
                      <a:pt x="32" y="40"/>
                      <a:pt x="48" y="48"/>
                    </a:cubicBezTo>
                    <a:cubicBezTo>
                      <a:pt x="64" y="56"/>
                      <a:pt x="96" y="48"/>
                      <a:pt x="96" y="48"/>
                    </a:cubicBezTo>
                    <a:cubicBezTo>
                      <a:pt x="96" y="48"/>
                      <a:pt x="72" y="48"/>
                      <a:pt x="48" y="48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70" name="Text Box 8"/>
            <p:cNvSpPr txBox="1">
              <a:spLocks noChangeArrowheads="1"/>
            </p:cNvSpPr>
            <p:nvPr/>
          </p:nvSpPr>
          <p:spPr bwMode="auto">
            <a:xfrm>
              <a:off x="144" y="1296"/>
              <a:ext cx="129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kumimoji="1" lang="ru-RU" sz="1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171" name="Text Box 9"/>
            <p:cNvSpPr txBox="1">
              <a:spLocks noChangeArrowheads="1"/>
            </p:cNvSpPr>
            <p:nvPr/>
          </p:nvSpPr>
          <p:spPr bwMode="auto">
            <a:xfrm>
              <a:off x="0" y="1824"/>
              <a:ext cx="158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kumimoji="1" lang="ru-RU" sz="1800" b="1">
                  <a:solidFill>
                    <a:srgbClr val="000000"/>
                  </a:solidFill>
                  <a:latin typeface="Times New Roman" pitchFamily="18" charset="0"/>
                </a:rPr>
                <a:t>      </a:t>
              </a:r>
              <a:endParaRPr kumimoji="1" lang="ru-RU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148" name="Group 31"/>
          <p:cNvGrpSpPr>
            <a:grpSpLocks/>
          </p:cNvGrpSpPr>
          <p:nvPr/>
        </p:nvGrpSpPr>
        <p:grpSpPr bwMode="auto">
          <a:xfrm>
            <a:off x="3348038" y="3141663"/>
            <a:ext cx="2724150" cy="3429000"/>
            <a:chOff x="81" y="1152"/>
            <a:chExt cx="1584" cy="1832"/>
          </a:xfrm>
        </p:grpSpPr>
        <p:grpSp>
          <p:nvGrpSpPr>
            <p:cNvPr id="6164" name="Group 32"/>
            <p:cNvGrpSpPr>
              <a:grpSpLocks/>
            </p:cNvGrpSpPr>
            <p:nvPr/>
          </p:nvGrpSpPr>
          <p:grpSpPr bwMode="auto">
            <a:xfrm>
              <a:off x="96" y="1152"/>
              <a:ext cx="1536" cy="1832"/>
              <a:chOff x="96" y="720"/>
              <a:chExt cx="1488" cy="1784"/>
            </a:xfrm>
          </p:grpSpPr>
          <p:sp>
            <p:nvSpPr>
              <p:cNvPr id="6166" name="Rectangle 33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17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67" name="Rectangle 34"/>
              <p:cNvSpPr>
                <a:spLocks noChangeArrowheads="1"/>
              </p:cNvSpPr>
              <p:nvPr/>
            </p:nvSpPr>
            <p:spPr bwMode="auto">
              <a:xfrm>
                <a:off x="96" y="720"/>
                <a:ext cx="1440" cy="1728"/>
              </a:xfrm>
              <a:prstGeom prst="rect">
                <a:avLst/>
              </a:prstGeom>
              <a:gradFill rotWithShape="1">
                <a:gsLst>
                  <a:gs pos="0">
                    <a:srgbClr val="AAAA00"/>
                  </a:gs>
                  <a:gs pos="50000">
                    <a:srgbClr val="FFFF00"/>
                  </a:gs>
                  <a:gs pos="100000">
                    <a:srgbClr val="AAAA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68" name="Freeform 35"/>
              <p:cNvSpPr>
                <a:spLocks/>
              </p:cNvSpPr>
              <p:nvPr/>
            </p:nvSpPr>
            <p:spPr bwMode="auto">
              <a:xfrm>
                <a:off x="96" y="2448"/>
                <a:ext cx="96" cy="56"/>
              </a:xfrm>
              <a:custGeom>
                <a:avLst/>
                <a:gdLst>
                  <a:gd name="T0" fmla="*/ 0 w 96"/>
                  <a:gd name="T1" fmla="*/ 0 h 56"/>
                  <a:gd name="T2" fmla="*/ 48 w 96"/>
                  <a:gd name="T3" fmla="*/ 48 h 56"/>
                  <a:gd name="T4" fmla="*/ 96 w 96"/>
                  <a:gd name="T5" fmla="*/ 48 h 56"/>
                  <a:gd name="T6" fmla="*/ 48 w 96"/>
                  <a:gd name="T7" fmla="*/ 48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56"/>
                  <a:gd name="T14" fmla="*/ 96 w 96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56">
                    <a:moveTo>
                      <a:pt x="0" y="0"/>
                    </a:moveTo>
                    <a:cubicBezTo>
                      <a:pt x="16" y="20"/>
                      <a:pt x="32" y="40"/>
                      <a:pt x="48" y="48"/>
                    </a:cubicBezTo>
                    <a:cubicBezTo>
                      <a:pt x="64" y="56"/>
                      <a:pt x="96" y="48"/>
                      <a:pt x="96" y="48"/>
                    </a:cubicBezTo>
                    <a:cubicBezTo>
                      <a:pt x="96" y="48"/>
                      <a:pt x="72" y="48"/>
                      <a:pt x="48" y="4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65" name="Text Box 37"/>
            <p:cNvSpPr txBox="1">
              <a:spLocks noChangeArrowheads="1"/>
            </p:cNvSpPr>
            <p:nvPr/>
          </p:nvSpPr>
          <p:spPr bwMode="auto">
            <a:xfrm>
              <a:off x="81" y="1381"/>
              <a:ext cx="15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kumimoji="1" lang="ru-RU" sz="1400">
                  <a:solidFill>
                    <a:schemeClr val="bg1"/>
                  </a:solidFill>
                  <a:latin typeface="Times New Roman" pitchFamily="18" charset="0"/>
                </a:rPr>
                <a:t>     </a:t>
              </a:r>
              <a:endParaRPr kumimoji="1" lang="ru-RU" sz="1800">
                <a:solidFill>
                  <a:srgbClr val="161645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149" name="Группа 38"/>
          <p:cNvGrpSpPr>
            <a:grpSpLocks/>
          </p:cNvGrpSpPr>
          <p:nvPr/>
        </p:nvGrpSpPr>
        <p:grpSpPr bwMode="auto">
          <a:xfrm>
            <a:off x="5867400" y="1773238"/>
            <a:ext cx="2808288" cy="3482975"/>
            <a:chOff x="6084888" y="1071563"/>
            <a:chExt cx="2806700" cy="3482975"/>
          </a:xfrm>
        </p:grpSpPr>
        <p:grpSp>
          <p:nvGrpSpPr>
            <p:cNvPr id="6157" name="Group 18"/>
            <p:cNvGrpSpPr>
              <a:grpSpLocks/>
            </p:cNvGrpSpPr>
            <p:nvPr/>
          </p:nvGrpSpPr>
          <p:grpSpPr bwMode="auto">
            <a:xfrm>
              <a:off x="6249988" y="1071563"/>
              <a:ext cx="2641600" cy="3482975"/>
              <a:chOff x="96" y="692"/>
              <a:chExt cx="1488" cy="1812"/>
            </a:xfrm>
          </p:grpSpPr>
          <p:sp>
            <p:nvSpPr>
              <p:cNvPr id="6160" name="Rectangle 19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172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61" name="Rectangle 20"/>
              <p:cNvSpPr>
                <a:spLocks noChangeArrowheads="1"/>
              </p:cNvSpPr>
              <p:nvPr/>
            </p:nvSpPr>
            <p:spPr bwMode="auto">
              <a:xfrm>
                <a:off x="96" y="720"/>
                <a:ext cx="1440" cy="1728"/>
              </a:xfrm>
              <a:prstGeom prst="rect">
                <a:avLst/>
              </a:prstGeom>
              <a:gradFill rotWithShape="1">
                <a:gsLst>
                  <a:gs pos="0">
                    <a:srgbClr val="002F76"/>
                  </a:gs>
                  <a:gs pos="5000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6162" name="Freeform 21"/>
              <p:cNvSpPr>
                <a:spLocks/>
              </p:cNvSpPr>
              <p:nvPr/>
            </p:nvSpPr>
            <p:spPr bwMode="auto">
              <a:xfrm>
                <a:off x="96" y="2448"/>
                <a:ext cx="96" cy="56"/>
              </a:xfrm>
              <a:custGeom>
                <a:avLst/>
                <a:gdLst>
                  <a:gd name="T0" fmla="*/ 0 w 96"/>
                  <a:gd name="T1" fmla="*/ 0 h 56"/>
                  <a:gd name="T2" fmla="*/ 48 w 96"/>
                  <a:gd name="T3" fmla="*/ 48 h 56"/>
                  <a:gd name="T4" fmla="*/ 96 w 96"/>
                  <a:gd name="T5" fmla="*/ 48 h 56"/>
                  <a:gd name="T6" fmla="*/ 48 w 96"/>
                  <a:gd name="T7" fmla="*/ 48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56"/>
                  <a:gd name="T14" fmla="*/ 96 w 96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56">
                    <a:moveTo>
                      <a:pt x="0" y="0"/>
                    </a:moveTo>
                    <a:cubicBezTo>
                      <a:pt x="16" y="20"/>
                      <a:pt x="32" y="40"/>
                      <a:pt x="48" y="48"/>
                    </a:cubicBezTo>
                    <a:cubicBezTo>
                      <a:pt x="64" y="56"/>
                      <a:pt x="96" y="48"/>
                      <a:pt x="96" y="48"/>
                    </a:cubicBezTo>
                    <a:cubicBezTo>
                      <a:pt x="96" y="48"/>
                      <a:pt x="72" y="48"/>
                      <a:pt x="48" y="48"/>
                    </a:cubicBezTo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Rectangle 20"/>
              <p:cNvSpPr>
                <a:spLocks noChangeArrowheads="1"/>
              </p:cNvSpPr>
              <p:nvPr/>
            </p:nvSpPr>
            <p:spPr bwMode="auto">
              <a:xfrm>
                <a:off x="117" y="692"/>
                <a:ext cx="1440" cy="1728"/>
              </a:xfrm>
              <a:prstGeom prst="rect">
                <a:avLst/>
              </a:prstGeom>
              <a:gradFill rotWithShape="1">
                <a:gsLst>
                  <a:gs pos="0">
                    <a:srgbClr val="002F76"/>
                  </a:gs>
                  <a:gs pos="5000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6332398" y="1395413"/>
              <a:ext cx="222917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kumimoji="1" lang="ru-RU" sz="1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159" name="Text Box 23"/>
            <p:cNvSpPr txBox="1">
              <a:spLocks noChangeArrowheads="1"/>
            </p:cNvSpPr>
            <p:nvPr/>
          </p:nvSpPr>
          <p:spPr bwMode="auto">
            <a:xfrm>
              <a:off x="6084888" y="2382838"/>
              <a:ext cx="272419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kumimoji="1" lang="ru-RU" sz="1800" b="1">
                  <a:solidFill>
                    <a:schemeClr val="tx2"/>
                  </a:solidFill>
                  <a:latin typeface="Times New Roman" pitchFamily="18" charset="0"/>
                </a:rPr>
                <a:t>   </a:t>
              </a:r>
              <a:endParaRPr kumimoji="1" lang="ru-RU" sz="1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50" name="Picture 27" descr="i[5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1357322" cy="21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755650" y="2205038"/>
            <a:ext cx="24479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«С чего начинается родина?» 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/>
              <a:t>Опыт работы по патриотическому воспитанию в ДОУ</a:t>
            </a:r>
          </a:p>
          <a:p>
            <a:pPr>
              <a:spcBef>
                <a:spcPct val="50000"/>
              </a:spcBef>
            </a:pPr>
            <a:r>
              <a:rPr lang="ru-RU" sz="1600" b="1" dirty="0" err="1" smtClean="0"/>
              <a:t>Л.А.Кондрыкинской</a:t>
            </a:r>
            <a:endParaRPr lang="ru-RU" sz="1600" b="1" dirty="0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635375" y="3429000"/>
            <a:ext cx="21510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педагогического проектирования»</a:t>
            </a:r>
          </a:p>
          <a:p>
            <a:pPr>
              <a:defRPr/>
            </a:pPr>
            <a:r>
              <a:rPr lang="ru-RU" sz="1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работы, проекты</a:t>
            </a:r>
            <a:endParaRPr lang="ru-RU" sz="1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3" name="Text Box 32"/>
          <p:cNvSpPr txBox="1">
            <a:spLocks noChangeArrowheads="1"/>
          </p:cNvSpPr>
          <p:nvPr/>
        </p:nvSpPr>
        <p:spPr bwMode="auto">
          <a:xfrm>
            <a:off x="6357950" y="2214554"/>
            <a:ext cx="21748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«Дошкольникам о защитниках Отечества»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/>
              <a:t>Методическое пособие по патриотическому воспитанию в ДОУ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err="1" smtClean="0"/>
              <a:t>Л.А.Кондрыкинской</a:t>
            </a:r>
            <a:endParaRPr lang="ru-RU" sz="1100" b="1" dirty="0"/>
          </a:p>
          <a:p>
            <a:pPr algn="ctr">
              <a:spcBef>
                <a:spcPct val="50000"/>
              </a:spcBef>
            </a:pPr>
            <a:endParaRPr lang="ru-RU" sz="1800" b="1" dirty="0"/>
          </a:p>
          <a:p>
            <a:pPr algn="ctr">
              <a:spcBef>
                <a:spcPct val="50000"/>
              </a:spcBef>
            </a:pPr>
            <a:endParaRPr lang="ru-RU" sz="1800" b="1" dirty="0"/>
          </a:p>
        </p:txBody>
      </p:sp>
      <p:sp>
        <p:nvSpPr>
          <p:cNvPr id="6154" name="Text Box 33"/>
          <p:cNvSpPr txBox="1">
            <a:spLocks noChangeArrowheads="1"/>
          </p:cNvSpPr>
          <p:nvPr/>
        </p:nvSpPr>
        <p:spPr bwMode="auto">
          <a:xfrm>
            <a:off x="4067175" y="5119818"/>
            <a:ext cx="1504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009900"/>
                </a:solidFill>
              </a:rPr>
              <a:t>Н.П.Битютская</a:t>
            </a:r>
            <a:endParaRPr lang="ru-RU" sz="1400" dirty="0">
              <a:solidFill>
                <a:srgbClr val="009900"/>
              </a:solidFill>
            </a:endParaRPr>
          </a:p>
        </p:txBody>
      </p:sp>
      <p:pic>
        <p:nvPicPr>
          <p:cNvPr id="615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786313"/>
            <a:ext cx="1289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572008"/>
            <a:ext cx="13573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:\Users\Пользователь\Детский сад\ОФОРМЛЯЛКИ\23 февраля\23 f3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643063"/>
            <a:ext cx="3500437" cy="495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1571625"/>
            <a:ext cx="8556625" cy="47529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Вид проекта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–краткосрочный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длительность 2 – 3 недели</a:t>
            </a:r>
            <a:r>
              <a:rPr lang="ru-RU" sz="2400" b="1" i="1" dirty="0" smtClean="0"/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Тип проекта</a:t>
            </a:r>
            <a:r>
              <a:rPr lang="ru-RU" sz="2400" b="1" i="1" dirty="0" smtClean="0">
                <a:solidFill>
                  <a:srgbClr val="FFFF00"/>
                </a:solidFill>
              </a:rPr>
              <a:t> –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практико</a:t>
            </a:r>
            <a:r>
              <a:rPr lang="ru-RU" sz="2400" b="1" i="1" dirty="0" smtClean="0">
                <a:solidFill>
                  <a:srgbClr val="FFFF00"/>
                </a:solidFill>
              </a:rPr>
              <a:t>-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ориентированный ,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открытый, групповой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Участники</a:t>
            </a:r>
            <a:r>
              <a:rPr lang="ru-RU" sz="2400" b="1" i="1" dirty="0" smtClean="0">
                <a:solidFill>
                  <a:srgbClr val="FC6A6A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 дети, педагоги,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родители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Форма представления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- презентация</a:t>
            </a:r>
          </a:p>
          <a:p>
            <a:pPr algn="r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Проведение праздников</a:t>
            </a:r>
          </a:p>
          <a:p>
            <a:pPr algn="r" eaLnBrk="1" hangingPunct="1">
              <a:spcBef>
                <a:spcPct val="0"/>
              </a:spcBef>
              <a:buClr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и развлечений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Срок реализации проекта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chemeClr val="bg2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 февраль 2017</a:t>
            </a:r>
            <a:endParaRPr lang="ru-RU" sz="2400" i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52228" name="AutoShape 4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058025" cy="13255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Паспорт проекта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510587" cy="132556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принципы  реализации проекта</a:t>
            </a:r>
          </a:p>
        </p:txBody>
      </p:sp>
      <p:sp>
        <p:nvSpPr>
          <p:cNvPr id="8195" name="AutoShape 8"/>
          <p:cNvSpPr>
            <a:spLocks noChangeArrowheads="1"/>
          </p:cNvSpPr>
          <p:nvPr/>
        </p:nvSpPr>
        <p:spPr bwMode="gray">
          <a:xfrm rot="5400000">
            <a:off x="-1751013" y="2036763"/>
            <a:ext cx="4535487" cy="4033838"/>
          </a:xfrm>
          <a:custGeom>
            <a:avLst/>
            <a:gdLst>
              <a:gd name="T0" fmla="*/ 476172419 w 21600"/>
              <a:gd name="T1" fmla="*/ 0 h 21600"/>
              <a:gd name="T2" fmla="*/ 7142553 w 21600"/>
              <a:gd name="T3" fmla="*/ 371013143 h 21600"/>
              <a:gd name="T4" fmla="*/ 476172419 w 21600"/>
              <a:gd name="T5" fmla="*/ 11230129 h 21600"/>
              <a:gd name="T6" fmla="*/ 945201448 w 21600"/>
              <a:gd name="T7" fmla="*/ 3710131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ltGray">
          <a:xfrm rot="5400000">
            <a:off x="-1477169" y="2134394"/>
            <a:ext cx="3768725" cy="3767138"/>
          </a:xfrm>
          <a:custGeom>
            <a:avLst/>
            <a:gdLst>
              <a:gd name="G0" fmla="+- 737 0 0"/>
              <a:gd name="G1" fmla="+- 11776100 0 0"/>
              <a:gd name="G2" fmla="+- 0 0 11776100"/>
              <a:gd name="T0" fmla="*/ 0 256 1"/>
              <a:gd name="T1" fmla="*/ 180 256 1"/>
              <a:gd name="G3" fmla="+- 11776100 T0 T1"/>
              <a:gd name="T2" fmla="*/ 0 256 1"/>
              <a:gd name="T3" fmla="*/ 90 256 1"/>
              <a:gd name="G4" fmla="+- 11776100 T2 T3"/>
              <a:gd name="G5" fmla="*/ G4 2 1"/>
              <a:gd name="T4" fmla="*/ 90 256 1"/>
              <a:gd name="T5" fmla="*/ 0 256 1"/>
              <a:gd name="G6" fmla="+- 11776100 T4 T5"/>
              <a:gd name="G7" fmla="*/ G6 2 1"/>
              <a:gd name="G8" fmla="abs 117761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37"/>
              <a:gd name="G18" fmla="*/ 737 1 2"/>
              <a:gd name="G19" fmla="+- G18 5400 0"/>
              <a:gd name="G20" fmla="cos G19 11776100"/>
              <a:gd name="G21" fmla="sin G19 11776100"/>
              <a:gd name="G22" fmla="+- G20 10800 0"/>
              <a:gd name="G23" fmla="+- G21 10800 0"/>
              <a:gd name="G24" fmla="+- 10800 0 G20"/>
              <a:gd name="G25" fmla="+- 737 10800 0"/>
              <a:gd name="G26" fmla="?: G9 G17 G25"/>
              <a:gd name="G27" fmla="?: G9 0 21600"/>
              <a:gd name="G28" fmla="cos 10800 11776100"/>
              <a:gd name="G29" fmla="sin 10800 11776100"/>
              <a:gd name="G30" fmla="sin 737 11776100"/>
              <a:gd name="G31" fmla="+- G28 10800 0"/>
              <a:gd name="G32" fmla="+- G29 10800 0"/>
              <a:gd name="G33" fmla="+- G30 10800 0"/>
              <a:gd name="G34" fmla="?: G4 0 G31"/>
              <a:gd name="G35" fmla="?: 11776100 G34 0"/>
              <a:gd name="G36" fmla="?: G6 G35 G31"/>
              <a:gd name="G37" fmla="+- 21600 0 G36"/>
              <a:gd name="G38" fmla="?: G4 0 G33"/>
              <a:gd name="G39" fmla="?: 117761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31 w 21600"/>
              <a:gd name="T15" fmla="*/ 10831 h 21600"/>
              <a:gd name="T16" fmla="*/ 10800 w 21600"/>
              <a:gd name="T17" fmla="*/ 10063 h 21600"/>
              <a:gd name="T18" fmla="*/ 16569 w 21600"/>
              <a:gd name="T19" fmla="*/ 1083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63" y="10804"/>
                </a:moveTo>
                <a:cubicBezTo>
                  <a:pt x="10063" y="10802"/>
                  <a:pt x="10063" y="10801"/>
                  <a:pt x="10063" y="10800"/>
                </a:cubicBezTo>
                <a:cubicBezTo>
                  <a:pt x="10063" y="10392"/>
                  <a:pt x="10392" y="10063"/>
                  <a:pt x="10800" y="10063"/>
                </a:cubicBezTo>
                <a:cubicBezTo>
                  <a:pt x="11207" y="10063"/>
                  <a:pt x="11537" y="10392"/>
                  <a:pt x="11537" y="10800"/>
                </a:cubicBezTo>
                <a:cubicBezTo>
                  <a:pt x="11537" y="10801"/>
                  <a:pt x="11536" y="10802"/>
                  <a:pt x="11536" y="10804"/>
                </a:cubicBezTo>
                <a:lnTo>
                  <a:pt x="21599" y="10858"/>
                </a:lnTo>
                <a:cubicBezTo>
                  <a:pt x="21599" y="10839"/>
                  <a:pt x="21600" y="1081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9"/>
                  <a:pt x="0" y="10839"/>
                  <a:pt x="0" y="10858"/>
                </a:cubicBezTo>
                <a:close/>
              </a:path>
            </a:pathLst>
          </a:custGeom>
          <a:gradFill rotWithShape="0">
            <a:gsLst>
              <a:gs pos="0">
                <a:srgbClr val="CCFF99"/>
              </a:gs>
              <a:gs pos="50000">
                <a:srgbClr val="0099FF"/>
              </a:gs>
              <a:gs pos="100000">
                <a:srgbClr val="CCFF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ru-RU" sz="1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28794" y="1643050"/>
            <a:ext cx="6929486" cy="1357322"/>
            <a:chOff x="912" y="844"/>
            <a:chExt cx="3641" cy="35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3259" name="AutoShape 11"/>
            <p:cNvSpPr>
              <a:spLocks noChangeArrowheads="1"/>
            </p:cNvSpPr>
            <p:nvPr/>
          </p:nvSpPr>
          <p:spPr bwMode="gray">
            <a:xfrm>
              <a:off x="1145" y="864"/>
              <a:ext cx="3041" cy="3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12" y="874"/>
              <a:ext cx="316" cy="316"/>
              <a:chOff x="912" y="874"/>
              <a:chExt cx="316" cy="316"/>
            </a:xfrm>
          </p:grpSpPr>
          <p:sp>
            <p:nvSpPr>
              <p:cNvPr id="53261" name="Oval 13"/>
              <p:cNvSpPr>
                <a:spLocks noChangeArrowheads="1"/>
              </p:cNvSpPr>
              <p:nvPr/>
            </p:nvSpPr>
            <p:spPr bwMode="gray">
              <a:xfrm>
                <a:off x="912" y="874"/>
                <a:ext cx="316" cy="31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gray">
              <a:xfrm>
                <a:off x="943" y="906"/>
                <a:ext cx="255" cy="25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3" name="Oval 15"/>
              <p:cNvSpPr>
                <a:spLocks noChangeArrowheads="1"/>
              </p:cNvSpPr>
              <p:nvPr/>
            </p:nvSpPr>
            <p:spPr bwMode="gray">
              <a:xfrm>
                <a:off x="950" y="918"/>
                <a:ext cx="244" cy="244"/>
              </a:xfrm>
              <a:prstGeom prst="ellipse">
                <a:avLst/>
              </a:prstGeom>
              <a:solidFill>
                <a:srgbClr val="FF0000">
                  <a:alpha val="85001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4" name="Oval 16"/>
              <p:cNvSpPr>
                <a:spLocks noChangeArrowheads="1"/>
              </p:cNvSpPr>
              <p:nvPr/>
            </p:nvSpPr>
            <p:spPr bwMode="gray">
              <a:xfrm>
                <a:off x="953" y="927"/>
                <a:ext cx="160" cy="160"/>
              </a:xfrm>
              <a:prstGeom prst="ellipse">
                <a:avLst/>
              </a:prstGeom>
              <a:solidFill>
                <a:srgbClr val="9966FF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950" y="955"/>
              <a:ext cx="253" cy="10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1264" y="844"/>
              <a:ext cx="3289" cy="168"/>
            </a:xfrm>
            <a:prstGeom prst="rect">
              <a:avLst/>
            </a:prstGeom>
            <a:solidFill>
              <a:srgbClr val="F4F92B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800" b="1" dirty="0">
                  <a:solidFill>
                    <a:srgbClr val="0033CC"/>
                  </a:solidFill>
                </a:rPr>
                <a:t>Принцип </a:t>
              </a:r>
              <a:r>
                <a:rPr lang="ru-RU" sz="1800" b="1" dirty="0" err="1">
                  <a:solidFill>
                    <a:srgbClr val="0033CC"/>
                  </a:solidFill>
                </a:rPr>
                <a:t>поиково-исследовательской</a:t>
              </a:r>
              <a:r>
                <a:rPr lang="ru-RU" sz="1800" b="1" dirty="0">
                  <a:solidFill>
                    <a:srgbClr val="0033CC"/>
                  </a:solidFill>
                </a:rPr>
                <a:t> </a:t>
              </a:r>
            </a:p>
            <a:p>
              <a:pPr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800" b="1" dirty="0">
                  <a:solidFill>
                    <a:srgbClr val="0033CC"/>
                  </a:solidFill>
                </a:rPr>
                <a:t>деятельности      </a:t>
              </a:r>
              <a:endParaRPr lang="ru-RU" sz="1800" dirty="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35262" y="3214687"/>
            <a:ext cx="6194456" cy="1427951"/>
            <a:chOff x="912" y="844"/>
            <a:chExt cx="3641" cy="44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3269" name="AutoShape 21"/>
            <p:cNvSpPr>
              <a:spLocks noChangeArrowheads="1"/>
            </p:cNvSpPr>
            <p:nvPr/>
          </p:nvSpPr>
          <p:spPr bwMode="gray">
            <a:xfrm>
              <a:off x="1145" y="864"/>
              <a:ext cx="3240" cy="42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912" y="874"/>
              <a:ext cx="316" cy="316"/>
              <a:chOff x="912" y="874"/>
              <a:chExt cx="316" cy="316"/>
            </a:xfrm>
          </p:grpSpPr>
          <p:sp>
            <p:nvSpPr>
              <p:cNvPr id="53271" name="Oval 23"/>
              <p:cNvSpPr>
                <a:spLocks noChangeArrowheads="1"/>
              </p:cNvSpPr>
              <p:nvPr/>
            </p:nvSpPr>
            <p:spPr bwMode="gray">
              <a:xfrm>
                <a:off x="912" y="874"/>
                <a:ext cx="316" cy="3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gray">
              <a:xfrm>
                <a:off x="943" y="906"/>
                <a:ext cx="255" cy="255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3" name="Oval 25"/>
              <p:cNvSpPr>
                <a:spLocks noChangeArrowheads="1"/>
              </p:cNvSpPr>
              <p:nvPr/>
            </p:nvSpPr>
            <p:spPr bwMode="gray">
              <a:xfrm>
                <a:off x="947" y="912"/>
                <a:ext cx="244" cy="24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85001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4" name="Oval 26"/>
              <p:cNvSpPr>
                <a:spLocks noChangeArrowheads="1"/>
              </p:cNvSpPr>
              <p:nvPr/>
            </p:nvSpPr>
            <p:spPr bwMode="gray">
              <a:xfrm>
                <a:off x="953" y="927"/>
                <a:ext cx="160" cy="160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5" name="Oval 27"/>
              <p:cNvSpPr>
                <a:spLocks noChangeArrowheads="1"/>
              </p:cNvSpPr>
              <p:nvPr/>
            </p:nvSpPr>
            <p:spPr bwMode="gray">
              <a:xfrm>
                <a:off x="958" y="920"/>
                <a:ext cx="220" cy="220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76" name="Text Box 28"/>
            <p:cNvSpPr txBox="1">
              <a:spLocks noChangeArrowheads="1"/>
            </p:cNvSpPr>
            <p:nvPr/>
          </p:nvSpPr>
          <p:spPr bwMode="auto">
            <a:xfrm>
              <a:off x="953" y="918"/>
              <a:ext cx="244" cy="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ru-RU" sz="1800" b="1" dirty="0">
                <a:solidFill>
                  <a:srgbClr val="000000"/>
                </a:solidFill>
              </a:endParaRPr>
            </a:p>
            <a:p>
              <a:pPr algn="ctr" eaLnBrk="0" hangingPunct="0">
                <a:defRPr/>
              </a:pPr>
              <a:r>
                <a:rPr lang="ru-RU" sz="1800" b="1" dirty="0">
                  <a:solidFill>
                    <a:srgbClr val="000000"/>
                  </a:solidFill>
                </a:rPr>
                <a:t>2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>
              <a:off x="1264" y="844"/>
              <a:ext cx="3289" cy="2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800" b="1" dirty="0">
                  <a:solidFill>
                    <a:srgbClr val="0033CC"/>
                  </a:solidFill>
                </a:rPr>
                <a:t>Принцип     личностно-ориентированного обучения  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927302" y="5356666"/>
            <a:ext cx="7029537" cy="1265940"/>
            <a:chOff x="1390" y="1977"/>
            <a:chExt cx="4422" cy="51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3279" name="AutoShape 31"/>
            <p:cNvSpPr>
              <a:spLocks noChangeArrowheads="1"/>
            </p:cNvSpPr>
            <p:nvPr/>
          </p:nvSpPr>
          <p:spPr bwMode="gray">
            <a:xfrm>
              <a:off x="1616" y="2007"/>
              <a:ext cx="3945" cy="48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390" y="2052"/>
              <a:ext cx="314" cy="361"/>
              <a:chOff x="1579" y="1547"/>
              <a:chExt cx="523" cy="604"/>
            </a:xfrm>
          </p:grpSpPr>
          <p:sp>
            <p:nvSpPr>
              <p:cNvPr id="53281" name="Oval 33"/>
              <p:cNvSpPr>
                <a:spLocks noChangeArrowheads="1"/>
              </p:cNvSpPr>
              <p:nvPr/>
            </p:nvSpPr>
            <p:spPr bwMode="gray">
              <a:xfrm>
                <a:off x="1579" y="1567"/>
                <a:ext cx="523" cy="58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3" name="Oval 35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solidFill>
                <a:schemeClr val="tx1">
                  <a:alpha val="85001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4" name="Oval 36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solidFill>
                <a:srgbClr val="99FF33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1436" y="2123"/>
              <a:ext cx="270" cy="151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800" b="1" dirty="0">
                  <a:solidFill>
                    <a:srgbClr val="000000"/>
                  </a:solidFill>
                </a:rPr>
                <a:t>3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53287" name="Text Box 39"/>
            <p:cNvSpPr txBox="1">
              <a:spLocks noChangeArrowheads="1"/>
            </p:cNvSpPr>
            <p:nvPr/>
          </p:nvSpPr>
          <p:spPr bwMode="auto">
            <a:xfrm>
              <a:off x="1750" y="1977"/>
              <a:ext cx="4062" cy="2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800" b="1" dirty="0">
                  <a:solidFill>
                    <a:srgbClr val="0033CC"/>
                  </a:solidFill>
                </a:rPr>
                <a:t>Принцип дифференциации и интеграции всех видов деятельности</a:t>
              </a:r>
              <a:endParaRPr lang="en-US" sz="1800" b="1" dirty="0">
                <a:solidFill>
                  <a:srgbClr val="0033CC"/>
                </a:solidFill>
              </a:endParaRPr>
            </a:p>
          </p:txBody>
        </p:sp>
      </p:grpSp>
      <p:pic>
        <p:nvPicPr>
          <p:cNvPr id="8200" name="Picture 53" descr="2r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141663"/>
            <a:ext cx="1025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0" y="2133600"/>
            <a:ext cx="3203575" cy="4724400"/>
          </a:xfrm>
          <a:prstGeom prst="rect">
            <a:avLst/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16200000" scaled="1"/>
          </a:gradFill>
          <a:ln w="1587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700338" y="2060575"/>
            <a:ext cx="3455987" cy="47974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effectLst/>
              </a:rPr>
              <a:t/>
            </a:r>
            <a:br>
              <a:rPr lang="ru-RU" smtClean="0">
                <a:effectLst/>
              </a:rPr>
            </a:br>
            <a:endParaRPr lang="ru-RU" smtClean="0">
              <a:effectLst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10588" cy="936625"/>
          </a:xfr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ru-RU" smtClean="0">
                <a:solidFill>
                  <a:srgbClr val="33CC33"/>
                </a:solidFill>
                <a:effectLst/>
              </a:rPr>
              <a:t>Целевые группы</a:t>
            </a:r>
          </a:p>
        </p:txBody>
      </p:sp>
      <p:sp>
        <p:nvSpPr>
          <p:cNvPr id="54277" name="UTurnArrow"/>
          <p:cNvSpPr>
            <a:spLocks noEditPoints="1" noChangeArrowheads="1"/>
          </p:cNvSpPr>
          <p:nvPr/>
        </p:nvSpPr>
        <p:spPr bwMode="auto">
          <a:xfrm>
            <a:off x="179388" y="476250"/>
            <a:ext cx="1944687" cy="1771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6529 0 5975"/>
              <a:gd name="G14" fmla="+- 16529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6529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6529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2" charset="0"/>
            </a:endParaRPr>
          </a:p>
        </p:txBody>
      </p:sp>
      <p:sp>
        <p:nvSpPr>
          <p:cNvPr id="54279" name="UTurnArrow"/>
          <p:cNvSpPr>
            <a:spLocks noEditPoints="1" noChangeArrowheads="1"/>
          </p:cNvSpPr>
          <p:nvPr/>
        </p:nvSpPr>
        <p:spPr bwMode="auto">
          <a:xfrm>
            <a:off x="3429000" y="1000125"/>
            <a:ext cx="1944688" cy="1357313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6529 0 5975"/>
              <a:gd name="G14" fmla="+- 16529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6529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6529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2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rot="-2106047">
            <a:off x="107950" y="6207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</a:rPr>
              <a:t>педагоги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 rot="-2111635">
            <a:off x="3363913" y="9017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дети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 rot="-1893808">
            <a:off x="6877050" y="5492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</a:rPr>
              <a:t>родители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331913" y="10525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43438" y="1557338"/>
            <a:ext cx="36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2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8172450" y="1052513"/>
            <a:ext cx="360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5867400" y="1773238"/>
            <a:ext cx="3276600" cy="5084762"/>
          </a:xfrm>
          <a:prstGeom prst="rect">
            <a:avLst/>
          </a:prstGeom>
          <a:solidFill>
            <a:schemeClr val="folHlink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    ------------------------------------------------</a:t>
            </a:r>
          </a:p>
        </p:txBody>
      </p:sp>
      <p:sp>
        <p:nvSpPr>
          <p:cNvPr id="54278" name="UTurnArrow"/>
          <p:cNvSpPr>
            <a:spLocks noEditPoints="1" noChangeArrowheads="1"/>
          </p:cNvSpPr>
          <p:nvPr/>
        </p:nvSpPr>
        <p:spPr bwMode="auto">
          <a:xfrm>
            <a:off x="6929438" y="500063"/>
            <a:ext cx="1944687" cy="1771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6529 0 5975"/>
              <a:gd name="G14" fmla="+- 16529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6529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6529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2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 rot="-1923442">
            <a:off x="6877050" y="6207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родители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8172450" y="1052513"/>
            <a:ext cx="503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2786063" y="2357438"/>
            <a:ext cx="307181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u="sng" dirty="0">
                <a:solidFill>
                  <a:schemeClr val="bg1">
                    <a:lumMod val="75000"/>
                  </a:schemeClr>
                </a:solidFill>
              </a:rPr>
              <a:t>Решение поставленных задач с детьми вне занятий</a:t>
            </a:r>
            <a:r>
              <a:rPr lang="ru-RU" sz="1000" b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ru-RU" sz="1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 Подготовка сообщения с родителями о том, как у папы или дедушки проходила  служба в армии, в каких войсках он служил.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 Слушание рассказов о солдатах, об армии;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 Рассматривание картин с изображениями летчиков, пехотинцев, танкистов, моряков;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Выставка книг;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 Разучивание песен и стихов;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b="1" u="sng" dirty="0">
                <a:solidFill>
                  <a:schemeClr val="bg1">
                    <a:lumMod val="75000"/>
                  </a:schemeClr>
                </a:solidFill>
              </a:rPr>
              <a:t>Продуктивная деятельность вне занятий:</a:t>
            </a:r>
            <a:r>
              <a:rPr lang="ru-RU" sz="1050" b="1" dirty="0">
                <a:solidFill>
                  <a:schemeClr val="bg1">
                    <a:lumMod val="75000"/>
                  </a:schemeClr>
                </a:solidFill>
              </a:rPr>
              <a:t> 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-Аппликация «Корабли на рейде», «Моряк» «</a:t>
            </a:r>
            <a:r>
              <a:rPr lang="ru-RU" sz="1050" i="1" dirty="0" err="1" smtClean="0">
                <a:solidFill>
                  <a:schemeClr val="bg1">
                    <a:lumMod val="75000"/>
                  </a:schemeClr>
                </a:solidFill>
              </a:rPr>
              <a:t>Краблик</a:t>
            </a: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»;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-Рисование «рисунок солдату срочной службы»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-Художественно ручной труд «Подарки папам и дедушкам»;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-Лепка </a:t>
            </a: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«</a:t>
            </a: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Пограничник с собакой</a:t>
            </a:r>
            <a:r>
              <a:rPr lang="ru-RU" sz="1050" i="1" dirty="0" smtClean="0">
                <a:solidFill>
                  <a:schemeClr val="bg1">
                    <a:lumMod val="75000"/>
                  </a:schemeClr>
                </a:solidFill>
              </a:rPr>
              <a:t>», 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«Самолет», «Танк».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b="1" u="sng" dirty="0">
                <a:solidFill>
                  <a:schemeClr val="bg1">
                    <a:lumMod val="75000"/>
                  </a:schemeClr>
                </a:solidFill>
              </a:rPr>
              <a:t>Игровая деятельность: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-Сюжетно-ролевые игры «Разведчики», «Моряки»;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-Дидактические игры «Разложи и назови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 правильно», «Знаешь ли ты?», «Собери машину», лото «Военная техника».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050" i="1" dirty="0">
                <a:solidFill>
                  <a:schemeClr val="bg1">
                    <a:lumMod val="75000"/>
                  </a:schemeClr>
                </a:solidFill>
              </a:rPr>
              <a:t>-Подвижные игры «Сигнальные флажки», «Три танкиста»,«Перетягивание каната», «Подводная лодка» </a:t>
            </a:r>
            <a:endParaRPr lang="ru-RU" sz="105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endParaRPr lang="ru-RU" sz="1000" dirty="0">
              <a:solidFill>
                <a:srgbClr val="006600"/>
              </a:solidFill>
            </a:endParaRPr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5929313" y="2000250"/>
            <a:ext cx="321468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i="1" dirty="0">
              <a:solidFill>
                <a:srgbClr val="800000"/>
              </a:solidFill>
            </a:endParaRPr>
          </a:p>
          <a:p>
            <a:endParaRPr lang="ru-RU" sz="1400" i="1" dirty="0">
              <a:solidFill>
                <a:srgbClr val="800000"/>
              </a:solidFill>
            </a:endParaRPr>
          </a:p>
          <a:p>
            <a:r>
              <a:rPr lang="ru-RU" b="1" u="sng" dirty="0">
                <a:solidFill>
                  <a:srgbClr val="682614"/>
                </a:solidFill>
              </a:rPr>
              <a:t>Решение поставленных задач с родителями:</a:t>
            </a:r>
            <a:endParaRPr lang="ru-RU" dirty="0">
              <a:solidFill>
                <a:srgbClr val="682614"/>
              </a:solidFill>
            </a:endParaRPr>
          </a:p>
          <a:p>
            <a:r>
              <a:rPr lang="ru-RU" b="1" dirty="0">
                <a:solidFill>
                  <a:srgbClr val="682614"/>
                </a:solidFill>
              </a:rPr>
              <a:t> </a:t>
            </a:r>
            <a:endParaRPr lang="ru-RU" dirty="0">
              <a:solidFill>
                <a:srgbClr val="682614"/>
              </a:solidFill>
            </a:endParaRPr>
          </a:p>
          <a:p>
            <a:r>
              <a:rPr lang="ru-RU" sz="1400" i="1" dirty="0" smtClean="0">
                <a:solidFill>
                  <a:srgbClr val="682614"/>
                </a:solidFill>
              </a:rPr>
              <a:t>-Изготовление </a:t>
            </a:r>
            <a:r>
              <a:rPr lang="ru-RU" sz="1400" i="1" dirty="0">
                <a:solidFill>
                  <a:srgbClr val="682614"/>
                </a:solidFill>
              </a:rPr>
              <a:t>формы </a:t>
            </a:r>
            <a:r>
              <a:rPr lang="ru-RU" sz="1400" i="1" dirty="0" smtClean="0">
                <a:solidFill>
                  <a:srgbClr val="682614"/>
                </a:solidFill>
              </a:rPr>
              <a:t>матроса</a:t>
            </a:r>
            <a:r>
              <a:rPr lang="ru-RU" sz="1400" i="1" dirty="0">
                <a:solidFill>
                  <a:srgbClr val="682614"/>
                </a:solidFill>
              </a:rPr>
              <a:t>. </a:t>
            </a:r>
            <a:endParaRPr lang="ru-RU" sz="1400" dirty="0">
              <a:solidFill>
                <a:srgbClr val="682614"/>
              </a:solidFill>
            </a:endParaRPr>
          </a:p>
          <a:p>
            <a:r>
              <a:rPr lang="ru-RU" sz="1400" i="1" dirty="0">
                <a:solidFill>
                  <a:srgbClr val="682614"/>
                </a:solidFill>
              </a:rPr>
              <a:t>- Оформление  стендовой информации, поздравление с праздником.</a:t>
            </a:r>
            <a:endParaRPr lang="ru-RU" sz="1400" dirty="0">
              <a:solidFill>
                <a:srgbClr val="682614"/>
              </a:solidFill>
            </a:endParaRPr>
          </a:p>
          <a:p>
            <a:r>
              <a:rPr lang="ru-RU" sz="1400" i="1" dirty="0">
                <a:solidFill>
                  <a:srgbClr val="682614"/>
                </a:solidFill>
              </a:rPr>
              <a:t>- Консультация – «История возникновения праздника 23 февраля».</a:t>
            </a:r>
            <a:endParaRPr lang="ru-RU" sz="1400" dirty="0">
              <a:solidFill>
                <a:srgbClr val="682614"/>
              </a:solidFill>
            </a:endParaRPr>
          </a:p>
          <a:p>
            <a:r>
              <a:rPr lang="ru-RU" sz="1400" i="1" dirty="0">
                <a:solidFill>
                  <a:srgbClr val="682614"/>
                </a:solidFill>
              </a:rPr>
              <a:t>- Организация выставки детских работ по теме проекта</a:t>
            </a:r>
            <a:r>
              <a:rPr lang="ru-RU" sz="1400" i="1" dirty="0" smtClean="0">
                <a:solidFill>
                  <a:srgbClr val="682614"/>
                </a:solidFill>
              </a:rPr>
              <a:t>.</a:t>
            </a:r>
            <a:endParaRPr lang="ru-RU" sz="1400" dirty="0">
              <a:solidFill>
                <a:srgbClr val="682614"/>
              </a:solidFill>
            </a:endParaRPr>
          </a:p>
          <a:p>
            <a:r>
              <a:rPr lang="ru-RU" sz="1400" i="1" dirty="0">
                <a:solidFill>
                  <a:srgbClr val="682614"/>
                </a:solidFill>
              </a:rPr>
              <a:t>- </a:t>
            </a:r>
            <a:r>
              <a:rPr lang="ru-RU" sz="1400" i="1" dirty="0" smtClean="0">
                <a:solidFill>
                  <a:srgbClr val="682614"/>
                </a:solidFill>
              </a:rPr>
              <a:t> </a:t>
            </a:r>
            <a:r>
              <a:rPr lang="ru-RU" sz="1400" i="1" dirty="0">
                <a:solidFill>
                  <a:srgbClr val="682614"/>
                </a:solidFill>
              </a:rPr>
              <a:t>П</a:t>
            </a:r>
            <a:r>
              <a:rPr lang="ru-RU" sz="1400" i="1" dirty="0" smtClean="0">
                <a:solidFill>
                  <a:srgbClr val="682614"/>
                </a:solidFill>
              </a:rPr>
              <a:t>раздник </a:t>
            </a:r>
            <a:r>
              <a:rPr lang="ru-RU" sz="1400" i="1" dirty="0">
                <a:solidFill>
                  <a:srgbClr val="682614"/>
                </a:solidFill>
              </a:rPr>
              <a:t>совместно с родителями «Как Баба Яга внучка в армию провожала</a:t>
            </a:r>
            <a:r>
              <a:rPr lang="ru-RU" sz="1400" i="1" dirty="0" smtClean="0">
                <a:solidFill>
                  <a:srgbClr val="682614"/>
                </a:solidFill>
              </a:rPr>
              <a:t>» и развлечения с детьми младшего возраста</a:t>
            </a:r>
            <a:endParaRPr lang="ru-RU" sz="1400" dirty="0">
              <a:solidFill>
                <a:srgbClr val="682614"/>
              </a:solidFill>
            </a:endParaRPr>
          </a:p>
          <a:p>
            <a:endParaRPr lang="ru-RU" i="1" dirty="0">
              <a:solidFill>
                <a:srgbClr val="800000"/>
              </a:solidFill>
            </a:endParaRPr>
          </a:p>
          <a:p>
            <a:endParaRPr lang="ru-RU" sz="1400" i="1" dirty="0">
              <a:solidFill>
                <a:srgbClr val="800000"/>
              </a:solidFill>
            </a:endParaRPr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158750" y="2419350"/>
            <a:ext cx="25415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i="1" dirty="0">
              <a:solidFill>
                <a:srgbClr val="C00000"/>
              </a:solidFill>
            </a:endParaRPr>
          </a:p>
          <a:p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2400" i="1" dirty="0" smtClean="0">
                <a:solidFill>
                  <a:srgbClr val="C00000"/>
                </a:solidFill>
              </a:rPr>
              <a:t>-консультация «История праздника 23 февраля»</a:t>
            </a:r>
            <a:endParaRPr lang="ru-RU" sz="2400" i="1" dirty="0">
              <a:solidFill>
                <a:srgbClr val="C00000"/>
              </a:solidFill>
            </a:endParaRPr>
          </a:p>
          <a:p>
            <a:endParaRPr lang="ru-RU" sz="2400" i="1" dirty="0">
              <a:solidFill>
                <a:srgbClr val="C00000"/>
              </a:solidFill>
            </a:endParaRPr>
          </a:p>
          <a:p>
            <a:r>
              <a:rPr lang="ru-RU" sz="2400" i="1" dirty="0">
                <a:solidFill>
                  <a:srgbClr val="C00000"/>
                </a:solidFill>
              </a:rPr>
              <a:t>-  Выступление на </a:t>
            </a:r>
            <a:r>
              <a:rPr lang="ru-RU" sz="2400" i="1" dirty="0" smtClean="0">
                <a:solidFill>
                  <a:srgbClr val="C00000"/>
                </a:solidFill>
              </a:rPr>
              <a:t>празднике</a:t>
            </a:r>
            <a:r>
              <a:rPr lang="ru-RU" sz="1400" i="1" dirty="0" smtClean="0">
                <a:solidFill>
                  <a:srgbClr val="C00000"/>
                </a:solidFill>
              </a:rPr>
              <a:t>.</a:t>
            </a:r>
            <a:endParaRPr lang="ru-RU" sz="1400" i="1" dirty="0">
              <a:solidFill>
                <a:srgbClr val="C00000"/>
              </a:solidFill>
            </a:endParaRPr>
          </a:p>
          <a:p>
            <a:endParaRPr lang="ru-RU" sz="1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903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Этапы и механизм реализации проекта</a:t>
            </a:r>
          </a:p>
        </p:txBody>
      </p:sp>
      <p:sp>
        <p:nvSpPr>
          <p:cNvPr id="10243" name="AutoShape 12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3995738" y="1125538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6948488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827088" y="198913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</a:rPr>
              <a:t>1 этап</a:t>
            </a: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4140200" y="1916113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</a:rPr>
              <a:t>2 этап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7092950" y="198913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</a:rPr>
              <a:t>3 этап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50825" y="2420938"/>
            <a:ext cx="1963721" cy="3785652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/>
              <a:t> </a:t>
            </a:r>
            <a:r>
              <a:rPr lang="ru-RU" sz="1600" b="1" u="sng" dirty="0" err="1">
                <a:solidFill>
                  <a:schemeClr val="bg1">
                    <a:lumMod val="75000"/>
                  </a:schemeClr>
                </a:solidFill>
              </a:rPr>
              <a:t>Предпроектный</a:t>
            </a:r>
            <a:r>
              <a:rPr lang="ru-RU" sz="1600" b="1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Формулирование целей и задач проекта 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Изучение литературы по теме проекта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Изучение Интернет-ресурсов по теме проекта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Анализ предметной среды группы.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2857500" y="2428874"/>
            <a:ext cx="3357574" cy="3970318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u="sng" dirty="0">
                <a:solidFill>
                  <a:schemeClr val="bg1">
                    <a:lumMod val="75000"/>
                  </a:schemeClr>
                </a:solidFill>
              </a:rPr>
              <a:t>Проектный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- практическая деятельность по решению проблемы; планирование совместной деятельности, сбор и систематизация информации, поисковая деятельность детей и взрослых. 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Проведение бесед, дидактических игр по расширению представлений о российской армии, о родах войск. Консультации для педагогов и родителей. 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Создание в группе условий для реализации проекта: выставка книг, альбом с фотографиями военных, иллюстрации военной техники, просмотр фильмов об армии, выставка игрушечной военной техники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6357950" y="2428875"/>
            <a:ext cx="2571739" cy="4031873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bg1">
                    <a:lumMod val="75000"/>
                  </a:schemeClr>
                </a:solidFill>
              </a:rPr>
              <a:t>Результативный</a:t>
            </a:r>
          </a:p>
          <a:p>
            <a:pPr>
              <a:defRPr/>
            </a:pPr>
            <a:r>
              <a:rPr lang="ru-RU" sz="1600" i="1" dirty="0">
                <a:solidFill>
                  <a:schemeClr val="bg1">
                    <a:lumMod val="75000"/>
                  </a:schemeClr>
                </a:solidFill>
              </a:rPr>
              <a:t>Итог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Презентация проекта « 23 ФЕВРАЛЯ ДЕНЬ ЗАЩИТНИКА ОТЕЧЕСТВА».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Проведение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праздника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«Как Баба Яга внучка в армию провожала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» и развлечения в младших группах.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Выступление детей в праздничном концерте в РДК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Оформление выставки боевой техники 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52" name="AutoShape 25"/>
          <p:cNvSpPr>
            <a:spLocks noChangeArrowheads="1"/>
          </p:cNvSpPr>
          <p:nvPr/>
        </p:nvSpPr>
        <p:spPr bwMode="auto">
          <a:xfrm>
            <a:off x="214313" y="5715000"/>
            <a:ext cx="2016125" cy="9366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26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2316</TotalTime>
  <Words>674</Words>
  <Application>Microsoft Office PowerPoint</Application>
  <PresentationFormat>Экран (4:3)</PresentationFormat>
  <Paragraphs>135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Облака</vt:lpstr>
      <vt:lpstr>Слайд 1</vt:lpstr>
      <vt:lpstr>                     Цель</vt:lpstr>
      <vt:lpstr> Задачи </vt:lpstr>
      <vt:lpstr> Проблема:  отсутствие интереса к Российской армии.         </vt:lpstr>
      <vt:lpstr>Теоретическое обоснование</vt:lpstr>
      <vt:lpstr>Паспорт проекта</vt:lpstr>
      <vt:lpstr>Педагогические принципы  реализации проекта</vt:lpstr>
      <vt:lpstr>Целевые группы</vt:lpstr>
      <vt:lpstr>Слайд 9</vt:lpstr>
      <vt:lpstr>Слайд 10</vt:lpstr>
      <vt:lpstr>Слайд 11</vt:lpstr>
      <vt:lpstr>Слайд 12</vt:lpstr>
      <vt:lpstr>Подготовка к празднику</vt:lpstr>
      <vt:lpstr>Праздник  «Как Баба Яга внучка в армию провожала»</vt:lpstr>
      <vt:lpstr>Слайд 15</vt:lpstr>
      <vt:lpstr>Слайд 16</vt:lpstr>
      <vt:lpstr>Выставка боевой техники и вооружения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ЛИЛИЯ</dc:creator>
  <cp:lastModifiedBy>ЕВРОСЕТЬ</cp:lastModifiedBy>
  <cp:revision>124</cp:revision>
  <dcterms:created xsi:type="dcterms:W3CDTF">2008-03-30T18:32:54Z</dcterms:created>
  <dcterms:modified xsi:type="dcterms:W3CDTF">2017-02-27T10:48:14Z</dcterms:modified>
</cp:coreProperties>
</file>