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9"/>
  </p:notesMasterIdLst>
  <p:sldIdLst>
    <p:sldId id="273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62" r:id="rId10"/>
    <p:sldId id="283" r:id="rId11"/>
    <p:sldId id="284" r:id="rId12"/>
    <p:sldId id="286" r:id="rId13"/>
    <p:sldId id="292" r:id="rId14"/>
    <p:sldId id="289" r:id="rId15"/>
    <p:sldId id="287" r:id="rId16"/>
    <p:sldId id="291" r:id="rId17"/>
    <p:sldId id="290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44056B"/>
    <a:srgbClr val="62089A"/>
    <a:srgbClr val="682614"/>
    <a:srgbClr val="FF99FF"/>
    <a:srgbClr val="FF3300"/>
    <a:srgbClr val="FF6600"/>
    <a:srgbClr val="F4F92B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4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C8B9981-97F6-449D-A3F2-E4632E499B4B}" type="datetimeFigureOut">
              <a:rPr lang="ru-RU"/>
              <a:pPr>
                <a:defRPr/>
              </a:pPr>
              <a:t>27.02.2017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435DB4A-4048-4EF4-A761-21D8580571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78801F3-83F6-490C-B26F-F231C136239B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94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BA2A980-FEE8-406D-AADA-6041609A4EA2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53CD9D9-948B-4D0E-8055-69A5992CA83B}" type="slidenum">
              <a:rPr lang="ru-RU" smtClean="0"/>
              <a:pPr/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35DB4A-4048-4EF4-A761-21D85805714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3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1981200"/>
            <a:ext cx="777240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2531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88A58-3720-4DFE-8CEF-0AB4E1EDBC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5F727-49C3-4568-93A4-943F8EE257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07188" y="228600"/>
            <a:ext cx="2135187" cy="5870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1625" y="228600"/>
            <a:ext cx="6253163" cy="5870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6BC78-C1ED-43FE-865B-D296D93F97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105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01625" y="1676400"/>
            <a:ext cx="8540750" cy="442277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725CE-FDA2-4BA7-A61C-1024CD9A70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C17C6-E4BE-43E0-B02E-E70288A11D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9B953-5C84-4D5F-A368-75A41BFD58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1625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194175" cy="44227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227D3-5F37-4455-B59A-C5B86F18CA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7BCB7-ABE6-4F58-AA00-DB8140492F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9F70F2-EE27-4646-BDB4-F4E33620C9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41D50-E15B-48DF-814C-5A6AC2B60E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69ABEB-BAA6-442D-9026-0176EF6E6B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6D419A-8877-4654-881A-7B9464D803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5FF"/>
            </a:gs>
            <a:gs pos="100000">
              <a:srgbClr val="FC1C04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228600"/>
            <a:ext cx="8510588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1507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676400"/>
            <a:ext cx="8540750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28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E7655D3-CCD3-467F-8752-79D495BCBF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spd="med">
    <p:sndAc>
      <p:stSnd>
        <p:snd r:embed="rId14" name="chimes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1" descr="C:\Users\Пользователь\программы\Desktop\23333333333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285750"/>
            <a:ext cx="8429625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5" name="Text Box 11"/>
          <p:cNvSpPr txBox="1">
            <a:spLocks noChangeArrowheads="1"/>
          </p:cNvSpPr>
          <p:nvPr/>
        </p:nvSpPr>
        <p:spPr bwMode="auto">
          <a:xfrm>
            <a:off x="928688" y="285750"/>
            <a:ext cx="72723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</a:rPr>
              <a:t>Муниципальная автономная дошкольная образовательная организация </a:t>
            </a:r>
            <a:r>
              <a:rPr lang="ru-RU" sz="1600" dirty="0" err="1" smtClean="0">
                <a:solidFill>
                  <a:schemeClr val="bg1">
                    <a:lumMod val="75000"/>
                  </a:schemeClr>
                </a:solidFill>
              </a:rPr>
              <a:t>Тугулымский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</a:rPr>
              <a:t> детский </a:t>
            </a:r>
            <a:r>
              <a:rPr lang="ru-RU" sz="1600" dirty="0">
                <a:solidFill>
                  <a:schemeClr val="bg1">
                    <a:lumMod val="75000"/>
                  </a:schemeClr>
                </a:solidFill>
              </a:rPr>
              <a:t>сад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</a:rPr>
              <a:t>№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</a:rPr>
              <a:t>6 «Василек»</a:t>
            </a:r>
            <a:endParaRPr lang="ru-RU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2002" name="WordArt 18"/>
          <p:cNvSpPr>
            <a:spLocks noChangeArrowheads="1" noChangeShapeType="1" noTextEdit="1"/>
          </p:cNvSpPr>
          <p:nvPr/>
        </p:nvSpPr>
        <p:spPr bwMode="auto">
          <a:xfrm>
            <a:off x="1214415" y="2285992"/>
            <a:ext cx="7572427" cy="2214577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Plain">
              <a:avLst>
                <a:gd name="adj" fmla="val 50204"/>
              </a:avLst>
            </a:prstTxWarp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«23 ФЕВРАЛЯ </a:t>
            </a:r>
          </a:p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ДЕНЬ ЗАЩИТНИКА ОТЕЧЕСТВА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defRPr/>
            </a:pP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ru-RU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Образовательный проект </a:t>
            </a:r>
          </a:p>
        </p:txBody>
      </p:sp>
    </p:spTree>
  </p:cSld>
  <p:clrMapOvr>
    <a:masterClrMapping/>
  </p:clrMapOvr>
  <p:transition spd="med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WordArt 4"/>
          <p:cNvSpPr>
            <a:spLocks noChangeArrowheads="1" noChangeShapeType="1" noTextEdit="1"/>
          </p:cNvSpPr>
          <p:nvPr/>
        </p:nvSpPr>
        <p:spPr bwMode="auto">
          <a:xfrm>
            <a:off x="1000125" y="228600"/>
            <a:ext cx="7243763" cy="823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Развивающая среда в группе:</a:t>
            </a:r>
          </a:p>
        </p:txBody>
      </p:sp>
      <p:sp>
        <p:nvSpPr>
          <p:cNvPr id="16390" name="Oval 6"/>
          <p:cNvSpPr>
            <a:spLocks noChangeArrowheads="1"/>
          </p:cNvSpPr>
          <p:nvPr/>
        </p:nvSpPr>
        <p:spPr bwMode="auto">
          <a:xfrm>
            <a:off x="357158" y="1071546"/>
            <a:ext cx="8358246" cy="5429288"/>
          </a:xfrm>
          <a:prstGeom prst="ellipse">
            <a:avLst/>
          </a:prstGeom>
          <a:gradFill rotWithShape="1">
            <a:gsLst>
              <a:gs pos="0">
                <a:schemeClr val="accent1">
                  <a:alpha val="59000"/>
                </a:schemeClr>
              </a:gs>
              <a:gs pos="50000">
                <a:srgbClr val="66FF66">
                  <a:alpha val="59000"/>
                </a:srgbClr>
              </a:gs>
              <a:gs pos="100000">
                <a:schemeClr val="accent1">
                  <a:alpha val="59000"/>
                </a:schemeClr>
              </a:gs>
            </a:gsLst>
            <a:lin ang="5400000" scaled="1"/>
          </a:gradFill>
          <a:ln w="57150" cmpd="thickThin">
            <a:solidFill>
              <a:schemeClr val="bg1"/>
            </a:solidFill>
            <a:round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pPr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chemeClr val="bg1">
                    <a:lumMod val="75000"/>
                  </a:schemeClr>
                </a:solidFill>
              </a:rPr>
              <a:t>Оформление в группе уголка посвящённого </a:t>
            </a:r>
          </a:p>
          <a:p>
            <a:pPr>
              <a:defRPr/>
            </a:pPr>
            <a:r>
              <a:rPr lang="ru-RU" sz="2400" dirty="0">
                <a:solidFill>
                  <a:schemeClr val="bg1">
                    <a:lumMod val="75000"/>
                  </a:schemeClr>
                </a:solidFill>
              </a:rPr>
              <a:t>«Дню защитника Отечества» с использованием </a:t>
            </a:r>
          </a:p>
          <a:p>
            <a:pPr>
              <a:defRPr/>
            </a:pPr>
            <a:r>
              <a:rPr lang="ru-RU" sz="2400" dirty="0">
                <a:solidFill>
                  <a:schemeClr val="bg1">
                    <a:lumMod val="75000"/>
                  </a:schemeClr>
                </a:solidFill>
              </a:rPr>
              <a:t>детских рисунков и иллюстраций из журналов. 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chemeClr val="bg1">
                    <a:lumMod val="75000"/>
                  </a:schemeClr>
                </a:solidFill>
              </a:rPr>
              <a:t>Внесение костюмов военной формы в сюжетно – </a:t>
            </a:r>
          </a:p>
          <a:p>
            <a:pPr>
              <a:defRPr/>
            </a:pPr>
            <a:r>
              <a:rPr lang="ru-RU" sz="2400" dirty="0">
                <a:solidFill>
                  <a:schemeClr val="bg1">
                    <a:lumMod val="75000"/>
                  </a:schemeClr>
                </a:solidFill>
              </a:rPr>
              <a:t>ролевые игры, совместное создание атрибутов </a:t>
            </a:r>
          </a:p>
          <a:p>
            <a:pPr>
              <a:defRPr/>
            </a:pPr>
            <a:r>
              <a:rPr lang="ru-RU" sz="2400" dirty="0">
                <a:solidFill>
                  <a:schemeClr val="bg1">
                    <a:lumMod val="75000"/>
                  </a:schemeClr>
                </a:solidFill>
              </a:rPr>
              <a:t>к сюжетно – ролевым играм. </a:t>
            </a:r>
            <a:endParaRPr lang="ru-RU" sz="2400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chemeClr val="bg1">
                    <a:lumMod val="75000"/>
                  </a:schemeClr>
                </a:solidFill>
              </a:rPr>
              <a:t>Прослушивание детских военных песен</a:t>
            </a:r>
            <a:endParaRPr lang="ru-RU" sz="2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WordArt 10"/>
          <p:cNvSpPr>
            <a:spLocks noChangeArrowheads="1" noChangeShapeType="1" noTextEdit="1"/>
          </p:cNvSpPr>
          <p:nvPr/>
        </p:nvSpPr>
        <p:spPr bwMode="auto">
          <a:xfrm>
            <a:off x="1187450" y="188913"/>
            <a:ext cx="6983413" cy="13255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Организация выставок</a:t>
            </a:r>
          </a:p>
        </p:txBody>
      </p:sp>
      <p:sp>
        <p:nvSpPr>
          <p:cNvPr id="16390" name="Oval 6"/>
          <p:cNvSpPr>
            <a:spLocks noChangeArrowheads="1"/>
          </p:cNvSpPr>
          <p:nvPr/>
        </p:nvSpPr>
        <p:spPr bwMode="auto">
          <a:xfrm>
            <a:off x="285720" y="1643050"/>
            <a:ext cx="8501122" cy="4929222"/>
          </a:xfrm>
          <a:prstGeom prst="ellipse">
            <a:avLst/>
          </a:prstGeom>
          <a:gradFill rotWithShape="1">
            <a:gsLst>
              <a:gs pos="0">
                <a:schemeClr val="accent1">
                  <a:alpha val="59000"/>
                </a:schemeClr>
              </a:gs>
              <a:gs pos="50000">
                <a:srgbClr val="66FF66">
                  <a:alpha val="59000"/>
                </a:srgbClr>
              </a:gs>
              <a:gs pos="100000">
                <a:schemeClr val="accent1">
                  <a:alpha val="59000"/>
                </a:schemeClr>
              </a:gs>
            </a:gsLst>
            <a:lin ang="5400000" scaled="1"/>
          </a:gradFill>
          <a:ln w="57150" cmpd="thickThin">
            <a:solidFill>
              <a:schemeClr val="bg1"/>
            </a:solidFill>
            <a:round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pPr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chemeClr val="bg1">
                    <a:lumMod val="75000"/>
                  </a:schemeClr>
                </a:solidFill>
              </a:rPr>
              <a:t>«Военная техника» детские </a:t>
            </a:r>
            <a:r>
              <a:rPr lang="ru-RU" sz="2800" dirty="0" smtClean="0">
                <a:solidFill>
                  <a:schemeClr val="bg1">
                    <a:lumMod val="75000"/>
                  </a:schemeClr>
                </a:solidFill>
              </a:rPr>
              <a:t>игрушки</a:t>
            </a:r>
            <a:endParaRPr lang="ru-RU" sz="28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2800" dirty="0">
                <a:solidFill>
                  <a:schemeClr val="bg1">
                    <a:lumMod val="75000"/>
                  </a:schemeClr>
                </a:solidFill>
              </a:rPr>
              <a:t>Фото-коллаж посвящённый </a:t>
            </a:r>
          </a:p>
          <a:p>
            <a:pPr>
              <a:defRPr/>
            </a:pPr>
            <a:r>
              <a:rPr lang="ru-RU" sz="2800" dirty="0">
                <a:solidFill>
                  <a:schemeClr val="bg1">
                    <a:lumMod val="75000"/>
                  </a:schemeClr>
                </a:solidFill>
              </a:rPr>
              <a:t>«ДНЮ ЗАЩИТНИКА ОТЕЧЕСТВА» </a:t>
            </a:r>
          </a:p>
          <a:p>
            <a:pPr>
              <a:defRPr/>
            </a:pPr>
            <a:r>
              <a:rPr lang="ru-RU" sz="2800" dirty="0">
                <a:solidFill>
                  <a:schemeClr val="bg1">
                    <a:lumMod val="75000"/>
                  </a:schemeClr>
                </a:solidFill>
              </a:rPr>
              <a:t>с </a:t>
            </a:r>
            <a:r>
              <a:rPr lang="ru-RU" sz="2800" dirty="0" smtClean="0">
                <a:solidFill>
                  <a:schemeClr val="bg1">
                    <a:lumMod val="75000"/>
                  </a:schemeClr>
                </a:solidFill>
              </a:rPr>
              <a:t>фотографиями</a:t>
            </a:r>
            <a:endParaRPr lang="ru-RU" sz="2800" i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3" y="4162425"/>
            <a:ext cx="3371850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6" name="Rectangle 6"/>
          <p:cNvSpPr>
            <a:spLocks noGrp="1" noRot="1" noChangeArrowheads="1"/>
          </p:cNvSpPr>
          <p:nvPr>
            <p:ph type="body" idx="1"/>
          </p:nvPr>
        </p:nvSpPr>
        <p:spPr>
          <a:xfrm>
            <a:off x="250825" y="1557338"/>
            <a:ext cx="8785225" cy="4422775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400" dirty="0" smtClean="0">
                <a:solidFill>
                  <a:srgbClr val="C00000"/>
                </a:solidFill>
              </a:rPr>
              <a:t>Дети в конце проекта стали чаще использовать для игр военную тематику, уважительно отзывались о защитниках отечества, с гордостью делились знаниями  со сверстниками и воспитателем которые они получили от родителей о службе в армии. С большим интересом стали играть в настольно – печатные и дидактические игры. Развитие познавательных и творческих навыков, коммуникативных способностей.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>
                <a:solidFill>
                  <a:srgbClr val="44056B"/>
                </a:solidFill>
              </a:rPr>
              <a:t>Родители были заинтересованы темой и получили новую и полезную информацию, успешно опробованную на своих детях, что понятно из бесед с родителями.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1900" b="1" dirty="0" smtClean="0">
              <a:solidFill>
                <a:schemeClr val="bg1"/>
              </a:solidFill>
            </a:endParaRPr>
          </a:p>
        </p:txBody>
      </p:sp>
      <p:sp>
        <p:nvSpPr>
          <p:cNvPr id="13316" name="WordArt 7"/>
          <p:cNvSpPr>
            <a:spLocks noChangeArrowheads="1" noChangeShapeType="1" noTextEdit="1"/>
          </p:cNvSpPr>
          <p:nvPr/>
        </p:nvSpPr>
        <p:spPr bwMode="auto">
          <a:xfrm>
            <a:off x="1258888" y="404813"/>
            <a:ext cx="6697662" cy="1008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Результативность проекта</a:t>
            </a:r>
          </a:p>
        </p:txBody>
      </p:sp>
    </p:spTree>
  </p:cSld>
  <p:clrMapOvr>
    <a:masterClrMapping/>
  </p:clrMapOvr>
  <p:transition spd="med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Подготовка к празднику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E:\DCIM\112_FUJI\DSCF250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0034" y="1357298"/>
            <a:ext cx="3571868" cy="2678901"/>
          </a:xfrm>
          <a:prstGeom prst="rect">
            <a:avLst/>
          </a:prstGeom>
          <a:noFill/>
        </p:spPr>
      </p:pic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3" name="Picture 3" descr="E:\DCIM\112_FUJI\DSCF251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79" y="3786190"/>
            <a:ext cx="3429025" cy="2571768"/>
          </a:xfrm>
          <a:prstGeom prst="rect">
            <a:avLst/>
          </a:prstGeom>
          <a:noFill/>
        </p:spPr>
      </p:pic>
      <p:pic>
        <p:nvPicPr>
          <p:cNvPr id="5124" name="Picture 4" descr="E:\DCIM\112_FUJI\DSCF27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285860"/>
            <a:ext cx="3143240" cy="2357430"/>
          </a:xfrm>
          <a:prstGeom prst="rect">
            <a:avLst/>
          </a:prstGeom>
          <a:noFill/>
        </p:spPr>
      </p:pic>
      <p:pic>
        <p:nvPicPr>
          <p:cNvPr id="5125" name="Picture 5" descr="E:\DCIM\112_FUJI\DSCF25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8" y="4000504"/>
            <a:ext cx="3500462" cy="262534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stSnd>
        <p:snd r:embed="rId2" name="chimes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510588" cy="1325563"/>
          </a:xfrm>
        </p:spPr>
        <p:txBody>
          <a:bodyPr/>
          <a:lstStyle/>
          <a:p>
            <a:pPr>
              <a:defRPr/>
            </a:pPr>
            <a:r>
              <a:rPr lang="ru-RU" sz="3200" dirty="0" smtClean="0">
                <a:solidFill>
                  <a:srgbClr val="44056B"/>
                </a:solidFill>
              </a:rPr>
              <a:t>П</a:t>
            </a:r>
            <a:r>
              <a:rPr lang="ru-RU" sz="3200" dirty="0" smtClean="0">
                <a:solidFill>
                  <a:srgbClr val="44056B"/>
                </a:solidFill>
              </a:rPr>
              <a:t>раздник </a:t>
            </a:r>
            <a:r>
              <a:rPr lang="ru-RU" sz="3200" dirty="0" smtClean="0">
                <a:solidFill>
                  <a:srgbClr val="44056B"/>
                </a:solidFill>
              </a:rPr>
              <a:t/>
            </a:r>
            <a:br>
              <a:rPr lang="ru-RU" sz="3200" dirty="0" smtClean="0">
                <a:solidFill>
                  <a:srgbClr val="44056B"/>
                </a:solidFill>
              </a:rPr>
            </a:br>
            <a:r>
              <a:rPr lang="ru-RU" sz="3200" dirty="0" smtClean="0">
                <a:solidFill>
                  <a:srgbClr val="44056B"/>
                </a:solidFill>
              </a:rPr>
              <a:t>«Как Баба Яга внучка в армию провожала»</a:t>
            </a:r>
            <a:endParaRPr lang="ru-RU" sz="3200" dirty="0">
              <a:solidFill>
                <a:srgbClr val="44056B"/>
              </a:solidFill>
            </a:endParaRPr>
          </a:p>
        </p:txBody>
      </p:sp>
      <p:sp>
        <p:nvSpPr>
          <p:cNvPr id="1434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026" name="Picture 2" descr="E:\DCIM\112_FUJI\DSCF28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285860"/>
            <a:ext cx="3986138" cy="2989604"/>
          </a:xfrm>
          <a:prstGeom prst="rect">
            <a:avLst/>
          </a:prstGeom>
          <a:noFill/>
        </p:spPr>
      </p:pic>
      <p:pic>
        <p:nvPicPr>
          <p:cNvPr id="1027" name="Picture 3" descr="E:\DCIM\112_FUJI\DSCF285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4071942"/>
            <a:ext cx="3341687" cy="2506265"/>
          </a:xfrm>
          <a:prstGeom prst="rect">
            <a:avLst/>
          </a:prstGeom>
          <a:noFill/>
        </p:spPr>
      </p:pic>
      <p:pic>
        <p:nvPicPr>
          <p:cNvPr id="1028" name="Picture 4" descr="E:\DCIM\112_FUJI\DSCF28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4214818"/>
            <a:ext cx="3152695" cy="2364521"/>
          </a:xfrm>
          <a:prstGeom prst="rect">
            <a:avLst/>
          </a:prstGeom>
          <a:noFill/>
        </p:spPr>
      </p:pic>
      <p:pic>
        <p:nvPicPr>
          <p:cNvPr id="1029" name="Picture 5" descr="E:\DCIM\112_FUJI\DSCF286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28" y="1357298"/>
            <a:ext cx="3462260" cy="259669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stSnd>
        <p:snd r:embed="rId2" name="chimes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323850" y="476250"/>
            <a:ext cx="8540750" cy="5646738"/>
          </a:xfrm>
        </p:spPr>
        <p:txBody>
          <a:bodyPr/>
          <a:lstStyle/>
          <a:p>
            <a:pPr eaLnBrk="1" hangingPunct="1">
              <a:defRPr/>
            </a:pPr>
            <a:endParaRPr lang="ru-RU" sz="2000" b="1" dirty="0" smtClean="0">
              <a:solidFill>
                <a:srgbClr val="800000"/>
              </a:solidFill>
            </a:endParaRPr>
          </a:p>
        </p:txBody>
      </p:sp>
      <p:sp>
        <p:nvSpPr>
          <p:cNvPr id="1536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36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367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368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0" y="428625"/>
            <a:ext cx="4000500" cy="3000375"/>
            <a:chOff x="192" y="144"/>
            <a:chExt cx="1819" cy="1633"/>
          </a:xfrm>
        </p:grpSpPr>
        <p:sp>
          <p:nvSpPr>
            <p:cNvPr id="15371" name="AutoShape 7"/>
            <p:cNvSpPr>
              <a:spLocks noChangeArrowheads="1"/>
            </p:cNvSpPr>
            <p:nvPr/>
          </p:nvSpPr>
          <p:spPr bwMode="auto">
            <a:xfrm>
              <a:off x="304" y="197"/>
              <a:ext cx="57" cy="1580"/>
            </a:xfrm>
            <a:prstGeom prst="can">
              <a:avLst>
                <a:gd name="adj" fmla="val 27976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kumimoji="1" lang="ru-RU" sz="2000">
                <a:latin typeface="Times New Roman" pitchFamily="18" charset="0"/>
              </a:endParaRPr>
            </a:p>
          </p:txBody>
        </p:sp>
        <p:sp>
          <p:nvSpPr>
            <p:cNvPr id="3" name="Freeform 8"/>
            <p:cNvSpPr>
              <a:spLocks/>
            </p:cNvSpPr>
            <p:nvPr/>
          </p:nvSpPr>
          <p:spPr bwMode="auto">
            <a:xfrm>
              <a:off x="340" y="151"/>
              <a:ext cx="765" cy="569"/>
            </a:xfrm>
            <a:custGeom>
              <a:avLst/>
              <a:gdLst>
                <a:gd name="T0" fmla="*/ 0 w 1193"/>
                <a:gd name="T1" fmla="*/ 7 h 973"/>
                <a:gd name="T2" fmla="*/ 3 w 1193"/>
                <a:gd name="T3" fmla="*/ 5 h 973"/>
                <a:gd name="T4" fmla="*/ 5 w 1193"/>
                <a:gd name="T5" fmla="*/ 4 h 973"/>
                <a:gd name="T6" fmla="*/ 8 w 1193"/>
                <a:gd name="T7" fmla="*/ 3 h 973"/>
                <a:gd name="T8" fmla="*/ 12 w 1193"/>
                <a:gd name="T9" fmla="*/ 2 h 973"/>
                <a:gd name="T10" fmla="*/ 17 w 1193"/>
                <a:gd name="T11" fmla="*/ 1 h 973"/>
                <a:gd name="T12" fmla="*/ 22 w 1193"/>
                <a:gd name="T13" fmla="*/ 1 h 973"/>
                <a:gd name="T14" fmla="*/ 26 w 1193"/>
                <a:gd name="T15" fmla="*/ 1 h 973"/>
                <a:gd name="T16" fmla="*/ 31 w 1193"/>
                <a:gd name="T17" fmla="*/ 0 h 973"/>
                <a:gd name="T18" fmla="*/ 38 w 1193"/>
                <a:gd name="T19" fmla="*/ 0 h 973"/>
                <a:gd name="T20" fmla="*/ 43 w 1193"/>
                <a:gd name="T21" fmla="*/ 1 h 973"/>
                <a:gd name="T22" fmla="*/ 49 w 1193"/>
                <a:gd name="T23" fmla="*/ 1 h 973"/>
                <a:gd name="T24" fmla="*/ 53 w 1193"/>
                <a:gd name="T25" fmla="*/ 1 h 973"/>
                <a:gd name="T26" fmla="*/ 58 w 1193"/>
                <a:gd name="T27" fmla="*/ 2 h 973"/>
                <a:gd name="T28" fmla="*/ 62 w 1193"/>
                <a:gd name="T29" fmla="*/ 4 h 973"/>
                <a:gd name="T30" fmla="*/ 65 w 1193"/>
                <a:gd name="T31" fmla="*/ 5 h 973"/>
                <a:gd name="T32" fmla="*/ 65 w 1193"/>
                <a:gd name="T33" fmla="*/ 5 h 973"/>
                <a:gd name="T34" fmla="*/ 67 w 1193"/>
                <a:gd name="T35" fmla="*/ 8 h 973"/>
                <a:gd name="T36" fmla="*/ 68 w 1193"/>
                <a:gd name="T37" fmla="*/ 9 h 973"/>
                <a:gd name="T38" fmla="*/ 69 w 1193"/>
                <a:gd name="T39" fmla="*/ 12 h 973"/>
                <a:gd name="T40" fmla="*/ 71 w 1193"/>
                <a:gd name="T41" fmla="*/ 17 h 973"/>
                <a:gd name="T42" fmla="*/ 72 w 1193"/>
                <a:gd name="T43" fmla="*/ 21 h 973"/>
                <a:gd name="T44" fmla="*/ 75 w 1193"/>
                <a:gd name="T45" fmla="*/ 27 h 973"/>
                <a:gd name="T46" fmla="*/ 80 w 1193"/>
                <a:gd name="T47" fmla="*/ 33 h 973"/>
                <a:gd name="T48" fmla="*/ 82 w 1193"/>
                <a:gd name="T49" fmla="*/ 37 h 973"/>
                <a:gd name="T50" fmla="*/ 83 w 1193"/>
                <a:gd name="T51" fmla="*/ 39 h 973"/>
                <a:gd name="T52" fmla="*/ 78 w 1193"/>
                <a:gd name="T53" fmla="*/ 37 h 973"/>
                <a:gd name="T54" fmla="*/ 74 w 1193"/>
                <a:gd name="T55" fmla="*/ 35 h 973"/>
                <a:gd name="T56" fmla="*/ 68 w 1193"/>
                <a:gd name="T57" fmla="*/ 33 h 973"/>
                <a:gd name="T58" fmla="*/ 60 w 1193"/>
                <a:gd name="T59" fmla="*/ 31 h 973"/>
                <a:gd name="T60" fmla="*/ 54 w 1193"/>
                <a:gd name="T61" fmla="*/ 29 h 973"/>
                <a:gd name="T62" fmla="*/ 47 w 1193"/>
                <a:gd name="T63" fmla="*/ 28 h 973"/>
                <a:gd name="T64" fmla="*/ 40 w 1193"/>
                <a:gd name="T65" fmla="*/ 27 h 973"/>
                <a:gd name="T66" fmla="*/ 31 w 1193"/>
                <a:gd name="T67" fmla="*/ 27 h 973"/>
                <a:gd name="T68" fmla="*/ 24 w 1193"/>
                <a:gd name="T69" fmla="*/ 27 h 973"/>
                <a:gd name="T70" fmla="*/ 15 w 1193"/>
                <a:gd name="T71" fmla="*/ 29 h 973"/>
                <a:gd name="T72" fmla="*/ 8 w 1193"/>
                <a:gd name="T73" fmla="*/ 30 h 973"/>
                <a:gd name="T74" fmla="*/ 9 w 1193"/>
                <a:gd name="T75" fmla="*/ 27 h 973"/>
                <a:gd name="T76" fmla="*/ 8 w 1193"/>
                <a:gd name="T77" fmla="*/ 24 h 973"/>
                <a:gd name="T78" fmla="*/ 7 w 1193"/>
                <a:gd name="T79" fmla="*/ 19 h 973"/>
                <a:gd name="T80" fmla="*/ 5 w 1193"/>
                <a:gd name="T81" fmla="*/ 16 h 973"/>
                <a:gd name="T82" fmla="*/ 3 w 1193"/>
                <a:gd name="T83" fmla="*/ 12 h 973"/>
                <a:gd name="T84" fmla="*/ 1 w 1193"/>
                <a:gd name="T85" fmla="*/ 9 h 973"/>
                <a:gd name="T86" fmla="*/ 0 w 1193"/>
                <a:gd name="T87" fmla="*/ 7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15373" name="Freeform 9"/>
            <p:cNvSpPr>
              <a:spLocks/>
            </p:cNvSpPr>
            <p:nvPr/>
          </p:nvSpPr>
          <p:spPr bwMode="auto">
            <a:xfrm>
              <a:off x="337" y="774"/>
              <a:ext cx="980" cy="473"/>
            </a:xfrm>
            <a:custGeom>
              <a:avLst/>
              <a:gdLst>
                <a:gd name="T0" fmla="*/ 9 w 1532"/>
                <a:gd name="T1" fmla="*/ 2 h 807"/>
                <a:gd name="T2" fmla="*/ 16 w 1532"/>
                <a:gd name="T3" fmla="*/ 1 h 807"/>
                <a:gd name="T4" fmla="*/ 22 w 1532"/>
                <a:gd name="T5" fmla="*/ 1 h 807"/>
                <a:gd name="T6" fmla="*/ 29 w 1532"/>
                <a:gd name="T7" fmla="*/ 0 h 807"/>
                <a:gd name="T8" fmla="*/ 36 w 1532"/>
                <a:gd name="T9" fmla="*/ 1 h 807"/>
                <a:gd name="T10" fmla="*/ 41 w 1532"/>
                <a:gd name="T11" fmla="*/ 1 h 807"/>
                <a:gd name="T12" fmla="*/ 49 w 1532"/>
                <a:gd name="T13" fmla="*/ 2 h 807"/>
                <a:gd name="T14" fmla="*/ 66 w 1532"/>
                <a:gd name="T15" fmla="*/ 5 h 807"/>
                <a:gd name="T16" fmla="*/ 75 w 1532"/>
                <a:gd name="T17" fmla="*/ 7 h 807"/>
                <a:gd name="T18" fmla="*/ 89 w 1532"/>
                <a:gd name="T19" fmla="*/ 11 h 807"/>
                <a:gd name="T20" fmla="*/ 97 w 1532"/>
                <a:gd name="T21" fmla="*/ 16 h 807"/>
                <a:gd name="T22" fmla="*/ 105 w 1532"/>
                <a:gd name="T23" fmla="*/ 33 h 807"/>
                <a:gd name="T24" fmla="*/ 104 w 1532"/>
                <a:gd name="T25" fmla="*/ 31 h 807"/>
                <a:gd name="T26" fmla="*/ 100 w 1532"/>
                <a:gd name="T27" fmla="*/ 30 h 807"/>
                <a:gd name="T28" fmla="*/ 95 w 1532"/>
                <a:gd name="T29" fmla="*/ 28 h 807"/>
                <a:gd name="T30" fmla="*/ 86 w 1532"/>
                <a:gd name="T31" fmla="*/ 26 h 807"/>
                <a:gd name="T32" fmla="*/ 76 w 1532"/>
                <a:gd name="T33" fmla="*/ 24 h 807"/>
                <a:gd name="T34" fmla="*/ 63 w 1532"/>
                <a:gd name="T35" fmla="*/ 22 h 807"/>
                <a:gd name="T36" fmla="*/ 53 w 1532"/>
                <a:gd name="T37" fmla="*/ 22 h 807"/>
                <a:gd name="T38" fmla="*/ 40 w 1532"/>
                <a:gd name="T39" fmla="*/ 21 h 807"/>
                <a:gd name="T40" fmla="*/ 27 w 1532"/>
                <a:gd name="T41" fmla="*/ 23 h 807"/>
                <a:gd name="T42" fmla="*/ 13 w 1532"/>
                <a:gd name="T43" fmla="*/ 25 h 807"/>
                <a:gd name="T44" fmla="*/ 0 w 1532"/>
                <a:gd name="T45" fmla="*/ 26 h 807"/>
                <a:gd name="T46" fmla="*/ 3 w 1532"/>
                <a:gd name="T47" fmla="*/ 23 h 807"/>
                <a:gd name="T48" fmla="*/ 5 w 1532"/>
                <a:gd name="T49" fmla="*/ 21 h 807"/>
                <a:gd name="T50" fmla="*/ 6 w 1532"/>
                <a:gd name="T51" fmla="*/ 16 h 807"/>
                <a:gd name="T52" fmla="*/ 8 w 1532"/>
                <a:gd name="T53" fmla="*/ 12 h 807"/>
                <a:gd name="T54" fmla="*/ 8 w 1532"/>
                <a:gd name="T55" fmla="*/ 8 h 807"/>
                <a:gd name="T56" fmla="*/ 9 w 1532"/>
                <a:gd name="T57" fmla="*/ 2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15374" name="Freeform 10"/>
            <p:cNvSpPr>
              <a:spLocks/>
            </p:cNvSpPr>
            <p:nvPr/>
          </p:nvSpPr>
          <p:spPr bwMode="auto">
            <a:xfrm>
              <a:off x="1557" y="732"/>
              <a:ext cx="138" cy="401"/>
            </a:xfrm>
            <a:custGeom>
              <a:avLst/>
              <a:gdLst>
                <a:gd name="T0" fmla="*/ 14 w 216"/>
                <a:gd name="T1" fmla="*/ 27 h 686"/>
                <a:gd name="T2" fmla="*/ 15 w 216"/>
                <a:gd name="T3" fmla="*/ 25 h 686"/>
                <a:gd name="T4" fmla="*/ 15 w 216"/>
                <a:gd name="T5" fmla="*/ 19 h 686"/>
                <a:gd name="T6" fmla="*/ 15 w 216"/>
                <a:gd name="T7" fmla="*/ 14 h 686"/>
                <a:gd name="T8" fmla="*/ 14 w 216"/>
                <a:gd name="T9" fmla="*/ 9 h 686"/>
                <a:gd name="T10" fmla="*/ 13 w 216"/>
                <a:gd name="T11" fmla="*/ 4 h 686"/>
                <a:gd name="T12" fmla="*/ 5 w 216"/>
                <a:gd name="T13" fmla="*/ 2 h 686"/>
                <a:gd name="T14" fmla="*/ 0 w 216"/>
                <a:gd name="T15" fmla="*/ 0 h 686"/>
                <a:gd name="T16" fmla="*/ 1 w 216"/>
                <a:gd name="T17" fmla="*/ 6 h 686"/>
                <a:gd name="T18" fmla="*/ 6 w 216"/>
                <a:gd name="T19" fmla="*/ 18 h 686"/>
                <a:gd name="T20" fmla="*/ 14 w 216"/>
                <a:gd name="T21" fmla="*/ 27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15375" name="Freeform 11"/>
            <p:cNvSpPr>
              <a:spLocks/>
            </p:cNvSpPr>
            <p:nvPr/>
          </p:nvSpPr>
          <p:spPr bwMode="auto">
            <a:xfrm>
              <a:off x="935" y="219"/>
              <a:ext cx="165" cy="454"/>
            </a:xfrm>
            <a:custGeom>
              <a:avLst/>
              <a:gdLst>
                <a:gd name="T0" fmla="*/ 0 w 256"/>
                <a:gd name="T1" fmla="*/ 0 h 776"/>
                <a:gd name="T2" fmla="*/ 3 w 256"/>
                <a:gd name="T3" fmla="*/ 1 h 776"/>
                <a:gd name="T4" fmla="*/ 5 w 256"/>
                <a:gd name="T5" fmla="*/ 2 h 776"/>
                <a:gd name="T6" fmla="*/ 6 w 256"/>
                <a:gd name="T7" fmla="*/ 3 h 776"/>
                <a:gd name="T8" fmla="*/ 8 w 256"/>
                <a:gd name="T9" fmla="*/ 3 h 776"/>
                <a:gd name="T10" fmla="*/ 10 w 256"/>
                <a:gd name="T11" fmla="*/ 4 h 776"/>
                <a:gd name="T12" fmla="*/ 12 w 256"/>
                <a:gd name="T13" fmla="*/ 4 h 776"/>
                <a:gd name="T14" fmla="*/ 15 w 256"/>
                <a:gd name="T15" fmla="*/ 4 h 776"/>
                <a:gd name="T16" fmla="*/ 18 w 256"/>
                <a:gd name="T17" fmla="*/ 5 h 776"/>
                <a:gd name="T18" fmla="*/ 17 w 256"/>
                <a:gd name="T19" fmla="*/ 9 h 776"/>
                <a:gd name="T20" fmla="*/ 15 w 256"/>
                <a:gd name="T21" fmla="*/ 16 h 776"/>
                <a:gd name="T22" fmla="*/ 15 w 256"/>
                <a:gd name="T23" fmla="*/ 20 h 776"/>
                <a:gd name="T24" fmla="*/ 15 w 256"/>
                <a:gd name="T25" fmla="*/ 22 h 776"/>
                <a:gd name="T26" fmla="*/ 15 w 256"/>
                <a:gd name="T27" fmla="*/ 24 h 776"/>
                <a:gd name="T28" fmla="*/ 16 w 256"/>
                <a:gd name="T29" fmla="*/ 31 h 776"/>
                <a:gd name="T30" fmla="*/ 14 w 256"/>
                <a:gd name="T31" fmla="*/ 27 h 776"/>
                <a:gd name="T32" fmla="*/ 10 w 256"/>
                <a:gd name="T33" fmla="*/ 22 h 776"/>
                <a:gd name="T34" fmla="*/ 6 w 256"/>
                <a:gd name="T35" fmla="*/ 16 h 776"/>
                <a:gd name="T36" fmla="*/ 5 w 256"/>
                <a:gd name="T37" fmla="*/ 13 h 776"/>
                <a:gd name="T38" fmla="*/ 4 w 256"/>
                <a:gd name="T39" fmla="*/ 11 h 776"/>
                <a:gd name="T40" fmla="*/ 3 w 256"/>
                <a:gd name="T41" fmla="*/ 9 h 776"/>
                <a:gd name="T42" fmla="*/ 1 w 256"/>
                <a:gd name="T43" fmla="*/ 4 h 776"/>
                <a:gd name="T44" fmla="*/ 0 w 256"/>
                <a:gd name="T45" fmla="*/ 1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4" name="Freeform 12"/>
            <p:cNvSpPr>
              <a:spLocks/>
            </p:cNvSpPr>
            <p:nvPr/>
          </p:nvSpPr>
          <p:spPr bwMode="auto">
            <a:xfrm>
              <a:off x="1644" y="497"/>
              <a:ext cx="248" cy="437"/>
            </a:xfrm>
            <a:custGeom>
              <a:avLst/>
              <a:gdLst>
                <a:gd name="T0" fmla="*/ 27 w 387"/>
                <a:gd name="T1" fmla="*/ 27 h 747"/>
                <a:gd name="T2" fmla="*/ 21 w 387"/>
                <a:gd name="T3" fmla="*/ 26 h 747"/>
                <a:gd name="T4" fmla="*/ 16 w 387"/>
                <a:gd name="T5" fmla="*/ 26 h 747"/>
                <a:gd name="T6" fmla="*/ 11 w 387"/>
                <a:gd name="T7" fmla="*/ 27 h 747"/>
                <a:gd name="T8" fmla="*/ 6 w 387"/>
                <a:gd name="T9" fmla="*/ 27 h 747"/>
                <a:gd name="T10" fmla="*/ 4 w 387"/>
                <a:gd name="T11" fmla="*/ 30 h 747"/>
                <a:gd name="T12" fmla="*/ 3 w 387"/>
                <a:gd name="T13" fmla="*/ 26 h 747"/>
                <a:gd name="T14" fmla="*/ 2 w 387"/>
                <a:gd name="T15" fmla="*/ 23 h 747"/>
                <a:gd name="T16" fmla="*/ 1 w 387"/>
                <a:gd name="T17" fmla="*/ 20 h 747"/>
                <a:gd name="T18" fmla="*/ 1 w 387"/>
                <a:gd name="T19" fmla="*/ 16 h 747"/>
                <a:gd name="T20" fmla="*/ 1 w 387"/>
                <a:gd name="T21" fmla="*/ 12 h 747"/>
                <a:gd name="T22" fmla="*/ 1 w 387"/>
                <a:gd name="T23" fmla="*/ 9 h 747"/>
                <a:gd name="T24" fmla="*/ 0 w 387"/>
                <a:gd name="T25" fmla="*/ 5 h 747"/>
                <a:gd name="T26" fmla="*/ 1 w 387"/>
                <a:gd name="T27" fmla="*/ 2 h 747"/>
                <a:gd name="T28" fmla="*/ 5 w 387"/>
                <a:gd name="T29" fmla="*/ 1 h 747"/>
                <a:gd name="T30" fmla="*/ 14 w 387"/>
                <a:gd name="T31" fmla="*/ 1 h 747"/>
                <a:gd name="T32" fmla="*/ 19 w 387"/>
                <a:gd name="T33" fmla="*/ 0 h 747"/>
                <a:gd name="T34" fmla="*/ 26 w 387"/>
                <a:gd name="T35" fmla="*/ 1 h 747"/>
                <a:gd name="T36" fmla="*/ 23 w 387"/>
                <a:gd name="T37" fmla="*/ 4 h 747"/>
                <a:gd name="T38" fmla="*/ 23 w 387"/>
                <a:gd name="T39" fmla="*/ 7 h 747"/>
                <a:gd name="T40" fmla="*/ 22 w 387"/>
                <a:gd name="T41" fmla="*/ 9 h 747"/>
                <a:gd name="T42" fmla="*/ 22 w 387"/>
                <a:gd name="T43" fmla="*/ 12 h 747"/>
                <a:gd name="T44" fmla="*/ 22 w 387"/>
                <a:gd name="T45" fmla="*/ 15 h 747"/>
                <a:gd name="T46" fmla="*/ 23 w 387"/>
                <a:gd name="T47" fmla="*/ 18 h 747"/>
                <a:gd name="T48" fmla="*/ 24 w 387"/>
                <a:gd name="T49" fmla="*/ 21 h 747"/>
                <a:gd name="T50" fmla="*/ 26 w 387"/>
                <a:gd name="T51" fmla="*/ 24 h 747"/>
                <a:gd name="T52" fmla="*/ 27 w 387"/>
                <a:gd name="T53" fmla="*/ 27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rgbClr val="FFFFFF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15377" name="Freeform 13"/>
            <p:cNvSpPr>
              <a:spLocks/>
            </p:cNvSpPr>
            <p:nvPr/>
          </p:nvSpPr>
          <p:spPr bwMode="auto">
            <a:xfrm>
              <a:off x="1678" y="864"/>
              <a:ext cx="282" cy="285"/>
            </a:xfrm>
            <a:custGeom>
              <a:avLst/>
              <a:gdLst>
                <a:gd name="T0" fmla="*/ 30 w 441"/>
                <a:gd name="T1" fmla="*/ 19 h 487"/>
                <a:gd name="T2" fmla="*/ 26 w 441"/>
                <a:gd name="T3" fmla="*/ 12 h 487"/>
                <a:gd name="T4" fmla="*/ 24 w 441"/>
                <a:gd name="T5" fmla="*/ 6 h 487"/>
                <a:gd name="T6" fmla="*/ 23 w 441"/>
                <a:gd name="T7" fmla="*/ 2 h 487"/>
                <a:gd name="T8" fmla="*/ 17 w 441"/>
                <a:gd name="T9" fmla="*/ 1 h 487"/>
                <a:gd name="T10" fmla="*/ 14 w 441"/>
                <a:gd name="T11" fmla="*/ 1 h 487"/>
                <a:gd name="T12" fmla="*/ 11 w 441"/>
                <a:gd name="T13" fmla="*/ 0 h 487"/>
                <a:gd name="T14" fmla="*/ 7 w 441"/>
                <a:gd name="T15" fmla="*/ 1 h 487"/>
                <a:gd name="T16" fmla="*/ 3 w 441"/>
                <a:gd name="T17" fmla="*/ 1 h 487"/>
                <a:gd name="T18" fmla="*/ 0 w 441"/>
                <a:gd name="T19" fmla="*/ 2 h 487"/>
                <a:gd name="T20" fmla="*/ 1 w 441"/>
                <a:gd name="T21" fmla="*/ 6 h 487"/>
                <a:gd name="T22" fmla="*/ 1 w 441"/>
                <a:gd name="T23" fmla="*/ 10 h 487"/>
                <a:gd name="T24" fmla="*/ 1 w 441"/>
                <a:gd name="T25" fmla="*/ 13 h 487"/>
                <a:gd name="T26" fmla="*/ 1 w 441"/>
                <a:gd name="T27" fmla="*/ 15 h 487"/>
                <a:gd name="T28" fmla="*/ 1 w 441"/>
                <a:gd name="T29" fmla="*/ 18 h 487"/>
                <a:gd name="T30" fmla="*/ 2 w 441"/>
                <a:gd name="T31" fmla="*/ 18 h 487"/>
                <a:gd name="T32" fmla="*/ 6 w 441"/>
                <a:gd name="T33" fmla="*/ 17 h 487"/>
                <a:gd name="T34" fmla="*/ 13 w 441"/>
                <a:gd name="T35" fmla="*/ 17 h 487"/>
                <a:gd name="T36" fmla="*/ 20 w 441"/>
                <a:gd name="T37" fmla="*/ 17 h 487"/>
                <a:gd name="T38" fmla="*/ 26 w 441"/>
                <a:gd name="T39" fmla="*/ 17 h 487"/>
                <a:gd name="T40" fmla="*/ 29 w 441"/>
                <a:gd name="T41" fmla="*/ 18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15378" name="Freeform 14"/>
            <p:cNvSpPr>
              <a:spLocks/>
            </p:cNvSpPr>
            <p:nvPr/>
          </p:nvSpPr>
          <p:spPr bwMode="auto">
            <a:xfrm>
              <a:off x="969" y="1101"/>
              <a:ext cx="354" cy="219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5 h 375"/>
                <a:gd name="T4" fmla="*/ 6 w 552"/>
                <a:gd name="T5" fmla="*/ 13 h 375"/>
                <a:gd name="T6" fmla="*/ 9 w 552"/>
                <a:gd name="T7" fmla="*/ 12 h 375"/>
                <a:gd name="T8" fmla="*/ 15 w 552"/>
                <a:gd name="T9" fmla="*/ 11 h 375"/>
                <a:gd name="T10" fmla="*/ 21 w 552"/>
                <a:gd name="T11" fmla="*/ 12 h 375"/>
                <a:gd name="T12" fmla="*/ 27 w 552"/>
                <a:gd name="T13" fmla="*/ 12 h 375"/>
                <a:gd name="T14" fmla="*/ 34 w 552"/>
                <a:gd name="T15" fmla="*/ 13 h 375"/>
                <a:gd name="T16" fmla="*/ 38 w 552"/>
                <a:gd name="T17" fmla="*/ 11 h 375"/>
                <a:gd name="T18" fmla="*/ 38 w 552"/>
                <a:gd name="T19" fmla="*/ 9 h 375"/>
                <a:gd name="T20" fmla="*/ 34 w 552"/>
                <a:gd name="T21" fmla="*/ 8 h 375"/>
                <a:gd name="T22" fmla="*/ 24 w 552"/>
                <a:gd name="T23" fmla="*/ 4 h 375"/>
                <a:gd name="T24" fmla="*/ 13 w 552"/>
                <a:gd name="T25" fmla="*/ 2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15379" name="Freeform 15"/>
            <p:cNvSpPr>
              <a:spLocks/>
            </p:cNvSpPr>
            <p:nvPr/>
          </p:nvSpPr>
          <p:spPr bwMode="auto">
            <a:xfrm>
              <a:off x="1645" y="1290"/>
              <a:ext cx="54" cy="115"/>
            </a:xfrm>
            <a:custGeom>
              <a:avLst/>
              <a:gdLst>
                <a:gd name="T0" fmla="*/ 0 w 84"/>
                <a:gd name="T1" fmla="*/ 8 h 196"/>
                <a:gd name="T2" fmla="*/ 1 w 84"/>
                <a:gd name="T3" fmla="*/ 0 h 196"/>
                <a:gd name="T4" fmla="*/ 6 w 84"/>
                <a:gd name="T5" fmla="*/ 5 h 196"/>
                <a:gd name="T6" fmla="*/ 2 w 84"/>
                <a:gd name="T7" fmla="*/ 7 h 196"/>
                <a:gd name="T8" fmla="*/ 1 w 84"/>
                <a:gd name="T9" fmla="*/ 8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15380" name="Freeform 16"/>
            <p:cNvSpPr>
              <a:spLocks/>
            </p:cNvSpPr>
            <p:nvPr/>
          </p:nvSpPr>
          <p:spPr bwMode="auto">
            <a:xfrm>
              <a:off x="982" y="1003"/>
              <a:ext cx="722" cy="370"/>
            </a:xfrm>
            <a:custGeom>
              <a:avLst/>
              <a:gdLst>
                <a:gd name="T0" fmla="*/ 77 w 1129"/>
                <a:gd name="T1" fmla="*/ 25 h 632"/>
                <a:gd name="T2" fmla="*/ 77 w 1129"/>
                <a:gd name="T3" fmla="*/ 22 h 632"/>
                <a:gd name="T4" fmla="*/ 77 w 1129"/>
                <a:gd name="T5" fmla="*/ 17 h 632"/>
                <a:gd name="T6" fmla="*/ 77 w 1129"/>
                <a:gd name="T7" fmla="*/ 14 h 632"/>
                <a:gd name="T8" fmla="*/ 77 w 1129"/>
                <a:gd name="T9" fmla="*/ 11 h 632"/>
                <a:gd name="T10" fmla="*/ 76 w 1129"/>
                <a:gd name="T11" fmla="*/ 9 h 632"/>
                <a:gd name="T12" fmla="*/ 74 w 1129"/>
                <a:gd name="T13" fmla="*/ 7 h 632"/>
                <a:gd name="T14" fmla="*/ 72 w 1129"/>
                <a:gd name="T15" fmla="*/ 6 h 632"/>
                <a:gd name="T16" fmla="*/ 63 w 1129"/>
                <a:gd name="T17" fmla="*/ 3 h 632"/>
                <a:gd name="T18" fmla="*/ 54 w 1129"/>
                <a:gd name="T19" fmla="*/ 1 h 632"/>
                <a:gd name="T20" fmla="*/ 48 w 1129"/>
                <a:gd name="T21" fmla="*/ 1 h 632"/>
                <a:gd name="T22" fmla="*/ 39 w 1129"/>
                <a:gd name="T23" fmla="*/ 0 h 632"/>
                <a:gd name="T24" fmla="*/ 31 w 1129"/>
                <a:gd name="T25" fmla="*/ 0 h 632"/>
                <a:gd name="T26" fmla="*/ 27 w 1129"/>
                <a:gd name="T27" fmla="*/ 1 h 632"/>
                <a:gd name="T28" fmla="*/ 35 w 1129"/>
                <a:gd name="T29" fmla="*/ 16 h 632"/>
                <a:gd name="T30" fmla="*/ 35 w 1129"/>
                <a:gd name="T31" fmla="*/ 18 h 632"/>
                <a:gd name="T32" fmla="*/ 33 w 1129"/>
                <a:gd name="T33" fmla="*/ 19 h 632"/>
                <a:gd name="T34" fmla="*/ 26 w 1129"/>
                <a:gd name="T35" fmla="*/ 19 h 632"/>
                <a:gd name="T36" fmla="*/ 11 w 1129"/>
                <a:gd name="T37" fmla="*/ 18 h 632"/>
                <a:gd name="T38" fmla="*/ 4 w 1129"/>
                <a:gd name="T39" fmla="*/ 19 h 632"/>
                <a:gd name="T40" fmla="*/ 0 w 1129"/>
                <a:gd name="T41" fmla="*/ 22 h 632"/>
                <a:gd name="T42" fmla="*/ 3 w 1129"/>
                <a:gd name="T43" fmla="*/ 23 h 632"/>
                <a:gd name="T44" fmla="*/ 8 w 1129"/>
                <a:gd name="T45" fmla="*/ 25 h 632"/>
                <a:gd name="T46" fmla="*/ 11 w 1129"/>
                <a:gd name="T47" fmla="*/ 25 h 632"/>
                <a:gd name="T48" fmla="*/ 17 w 1129"/>
                <a:gd name="T49" fmla="*/ 25 h 632"/>
                <a:gd name="T50" fmla="*/ 24 w 1129"/>
                <a:gd name="T51" fmla="*/ 25 h 632"/>
                <a:gd name="T52" fmla="*/ 33 w 1129"/>
                <a:gd name="T53" fmla="*/ 23 h 632"/>
                <a:gd name="T54" fmla="*/ 43 w 1129"/>
                <a:gd name="T55" fmla="*/ 23 h 632"/>
                <a:gd name="T56" fmla="*/ 49 w 1129"/>
                <a:gd name="T57" fmla="*/ 22 h 632"/>
                <a:gd name="T58" fmla="*/ 56 w 1129"/>
                <a:gd name="T59" fmla="*/ 21 h 632"/>
                <a:gd name="T60" fmla="*/ 63 w 1129"/>
                <a:gd name="T61" fmla="*/ 21 h 632"/>
                <a:gd name="T62" fmla="*/ 70 w 1129"/>
                <a:gd name="T63" fmla="*/ 22 h 632"/>
                <a:gd name="T64" fmla="*/ 72 w 1129"/>
                <a:gd name="T65" fmla="*/ 23 h 632"/>
                <a:gd name="T66" fmla="*/ 75 w 1129"/>
                <a:gd name="T67" fmla="*/ 23 h 632"/>
                <a:gd name="T68" fmla="*/ 77 w 1129"/>
                <a:gd name="T69" fmla="*/ 25 h 632"/>
                <a:gd name="T70" fmla="*/ 77 w 1129"/>
                <a:gd name="T71" fmla="*/ 25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15381" name="Freeform 17"/>
            <p:cNvSpPr>
              <a:spLocks/>
            </p:cNvSpPr>
            <p:nvPr/>
          </p:nvSpPr>
          <p:spPr bwMode="auto">
            <a:xfrm>
              <a:off x="1645" y="1098"/>
              <a:ext cx="366" cy="324"/>
            </a:xfrm>
            <a:custGeom>
              <a:avLst/>
              <a:gdLst>
                <a:gd name="T0" fmla="*/ 5 w 572"/>
                <a:gd name="T1" fmla="*/ 2 h 553"/>
                <a:gd name="T2" fmla="*/ 8 w 572"/>
                <a:gd name="T3" fmla="*/ 1 h 553"/>
                <a:gd name="T4" fmla="*/ 14 w 572"/>
                <a:gd name="T5" fmla="*/ 0 h 553"/>
                <a:gd name="T6" fmla="*/ 19 w 572"/>
                <a:gd name="T7" fmla="*/ 0 h 553"/>
                <a:gd name="T8" fmla="*/ 26 w 572"/>
                <a:gd name="T9" fmla="*/ 1 h 553"/>
                <a:gd name="T10" fmla="*/ 30 w 572"/>
                <a:gd name="T11" fmla="*/ 1 h 553"/>
                <a:gd name="T12" fmla="*/ 33 w 572"/>
                <a:gd name="T13" fmla="*/ 2 h 553"/>
                <a:gd name="T14" fmla="*/ 35 w 572"/>
                <a:gd name="T15" fmla="*/ 5 h 553"/>
                <a:gd name="T16" fmla="*/ 36 w 572"/>
                <a:gd name="T17" fmla="*/ 8 h 553"/>
                <a:gd name="T18" fmla="*/ 36 w 572"/>
                <a:gd name="T19" fmla="*/ 9 h 553"/>
                <a:gd name="T20" fmla="*/ 38 w 572"/>
                <a:gd name="T21" fmla="*/ 13 h 553"/>
                <a:gd name="T22" fmla="*/ 38 w 572"/>
                <a:gd name="T23" fmla="*/ 15 h 553"/>
                <a:gd name="T24" fmla="*/ 39 w 572"/>
                <a:gd name="T25" fmla="*/ 19 h 553"/>
                <a:gd name="T26" fmla="*/ 39 w 572"/>
                <a:gd name="T27" fmla="*/ 21 h 553"/>
                <a:gd name="T28" fmla="*/ 36 w 572"/>
                <a:gd name="T29" fmla="*/ 21 h 553"/>
                <a:gd name="T30" fmla="*/ 31 w 572"/>
                <a:gd name="T31" fmla="*/ 21 h 553"/>
                <a:gd name="T32" fmla="*/ 27 w 572"/>
                <a:gd name="T33" fmla="*/ 21 h 553"/>
                <a:gd name="T34" fmla="*/ 24 w 572"/>
                <a:gd name="T35" fmla="*/ 21 h 553"/>
                <a:gd name="T36" fmla="*/ 20 w 572"/>
                <a:gd name="T37" fmla="*/ 21 h 553"/>
                <a:gd name="T38" fmla="*/ 15 w 572"/>
                <a:gd name="T39" fmla="*/ 22 h 553"/>
                <a:gd name="T40" fmla="*/ 12 w 572"/>
                <a:gd name="T41" fmla="*/ 22 h 553"/>
                <a:gd name="T42" fmla="*/ 6 w 572"/>
                <a:gd name="T43" fmla="*/ 22 h 553"/>
                <a:gd name="T44" fmla="*/ 0 w 572"/>
                <a:gd name="T45" fmla="*/ 21 h 553"/>
                <a:gd name="T46" fmla="*/ 2 w 572"/>
                <a:gd name="T47" fmla="*/ 19 h 553"/>
                <a:gd name="T48" fmla="*/ 5 w 572"/>
                <a:gd name="T49" fmla="*/ 19 h 553"/>
                <a:gd name="T50" fmla="*/ 6 w 572"/>
                <a:gd name="T51" fmla="*/ 17 h 553"/>
                <a:gd name="T52" fmla="*/ 6 w 572"/>
                <a:gd name="T53" fmla="*/ 13 h 553"/>
                <a:gd name="T54" fmla="*/ 6 w 572"/>
                <a:gd name="T55" fmla="*/ 10 h 553"/>
                <a:gd name="T56" fmla="*/ 6 w 572"/>
                <a:gd name="T57" fmla="*/ 4 h 553"/>
                <a:gd name="T58" fmla="*/ 5 w 572"/>
                <a:gd name="T59" fmla="*/ 2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15382" name="Freeform 18"/>
            <p:cNvSpPr>
              <a:spLocks/>
            </p:cNvSpPr>
            <p:nvPr/>
          </p:nvSpPr>
          <p:spPr bwMode="auto">
            <a:xfrm>
              <a:off x="1484" y="499"/>
              <a:ext cx="199" cy="431"/>
            </a:xfrm>
            <a:custGeom>
              <a:avLst/>
              <a:gdLst>
                <a:gd name="T0" fmla="*/ 17 w 310"/>
                <a:gd name="T1" fmla="*/ 5 h 736"/>
                <a:gd name="T2" fmla="*/ 15 w 310"/>
                <a:gd name="T3" fmla="*/ 5 h 736"/>
                <a:gd name="T4" fmla="*/ 12 w 310"/>
                <a:gd name="T5" fmla="*/ 5 h 736"/>
                <a:gd name="T6" fmla="*/ 8 w 310"/>
                <a:gd name="T7" fmla="*/ 4 h 736"/>
                <a:gd name="T8" fmla="*/ 4 w 310"/>
                <a:gd name="T9" fmla="*/ 2 h 736"/>
                <a:gd name="T10" fmla="*/ 0 w 310"/>
                <a:gd name="T11" fmla="*/ 0 h 736"/>
                <a:gd name="T12" fmla="*/ 1 w 310"/>
                <a:gd name="T13" fmla="*/ 5 h 736"/>
                <a:gd name="T14" fmla="*/ 1 w 310"/>
                <a:gd name="T15" fmla="*/ 9 h 736"/>
                <a:gd name="T16" fmla="*/ 1 w 310"/>
                <a:gd name="T17" fmla="*/ 12 h 736"/>
                <a:gd name="T18" fmla="*/ 1 w 310"/>
                <a:gd name="T19" fmla="*/ 15 h 736"/>
                <a:gd name="T20" fmla="*/ 3 w 310"/>
                <a:gd name="T21" fmla="*/ 20 h 736"/>
                <a:gd name="T22" fmla="*/ 8 w 310"/>
                <a:gd name="T23" fmla="*/ 22 h 736"/>
                <a:gd name="T24" fmla="*/ 10 w 310"/>
                <a:gd name="T25" fmla="*/ 25 h 736"/>
                <a:gd name="T26" fmla="*/ 14 w 310"/>
                <a:gd name="T27" fmla="*/ 27 h 736"/>
                <a:gd name="T28" fmla="*/ 22 w 310"/>
                <a:gd name="T29" fmla="*/ 30 h 736"/>
                <a:gd name="T30" fmla="*/ 20 w 310"/>
                <a:gd name="T31" fmla="*/ 18 h 736"/>
                <a:gd name="T32" fmla="*/ 20 w 310"/>
                <a:gd name="T33" fmla="*/ 15 h 736"/>
                <a:gd name="T34" fmla="*/ 18 w 310"/>
                <a:gd name="T35" fmla="*/ 10 h 736"/>
                <a:gd name="T36" fmla="*/ 17 w 310"/>
                <a:gd name="T37" fmla="*/ 5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15383" name="Freeform 19"/>
            <p:cNvSpPr>
              <a:spLocks/>
            </p:cNvSpPr>
            <p:nvPr/>
          </p:nvSpPr>
          <p:spPr bwMode="auto">
            <a:xfrm>
              <a:off x="1064" y="273"/>
              <a:ext cx="507" cy="577"/>
            </a:xfrm>
            <a:custGeom>
              <a:avLst/>
              <a:gdLst>
                <a:gd name="T0" fmla="*/ 6 w 835"/>
                <a:gd name="T1" fmla="*/ 26 h 1051"/>
                <a:gd name="T2" fmla="*/ 1 w 835"/>
                <a:gd name="T3" fmla="*/ 20 h 1051"/>
                <a:gd name="T4" fmla="*/ 1 w 835"/>
                <a:gd name="T5" fmla="*/ 18 h 1051"/>
                <a:gd name="T6" fmla="*/ 0 w 835"/>
                <a:gd name="T7" fmla="*/ 14 h 1051"/>
                <a:gd name="T8" fmla="*/ 1 w 835"/>
                <a:gd name="T9" fmla="*/ 4 h 1051"/>
                <a:gd name="T10" fmla="*/ 2 w 835"/>
                <a:gd name="T11" fmla="*/ 1 h 1051"/>
                <a:gd name="T12" fmla="*/ 8 w 835"/>
                <a:gd name="T13" fmla="*/ 0 h 1051"/>
                <a:gd name="T14" fmla="*/ 19 w 835"/>
                <a:gd name="T15" fmla="*/ 1 h 1051"/>
                <a:gd name="T16" fmla="*/ 29 w 835"/>
                <a:gd name="T17" fmla="*/ 2 h 1051"/>
                <a:gd name="T18" fmla="*/ 36 w 835"/>
                <a:gd name="T19" fmla="*/ 5 h 1051"/>
                <a:gd name="T20" fmla="*/ 36 w 835"/>
                <a:gd name="T21" fmla="*/ 7 h 1051"/>
                <a:gd name="T22" fmla="*/ 35 w 835"/>
                <a:gd name="T23" fmla="*/ 11 h 1051"/>
                <a:gd name="T24" fmla="*/ 35 w 835"/>
                <a:gd name="T25" fmla="*/ 13 h 1051"/>
                <a:gd name="T26" fmla="*/ 35 w 835"/>
                <a:gd name="T27" fmla="*/ 16 h 1051"/>
                <a:gd name="T28" fmla="*/ 35 w 835"/>
                <a:gd name="T29" fmla="*/ 19 h 1051"/>
                <a:gd name="T30" fmla="*/ 37 w 835"/>
                <a:gd name="T31" fmla="*/ 22 h 1051"/>
                <a:gd name="T32" fmla="*/ 38 w 835"/>
                <a:gd name="T33" fmla="*/ 24 h 1051"/>
                <a:gd name="T34" fmla="*/ 42 w 835"/>
                <a:gd name="T35" fmla="*/ 29 h 1051"/>
                <a:gd name="T36" fmla="*/ 37 w 835"/>
                <a:gd name="T37" fmla="*/ 29 h 1051"/>
                <a:gd name="T38" fmla="*/ 32 w 835"/>
                <a:gd name="T39" fmla="*/ 27 h 1051"/>
                <a:gd name="T40" fmla="*/ 26 w 835"/>
                <a:gd name="T41" fmla="*/ 26 h 1051"/>
                <a:gd name="T42" fmla="*/ 21 w 835"/>
                <a:gd name="T43" fmla="*/ 26 h 1051"/>
                <a:gd name="T44" fmla="*/ 13 w 835"/>
                <a:gd name="T45" fmla="*/ 25 h 1051"/>
                <a:gd name="T46" fmla="*/ 6 w 835"/>
                <a:gd name="T47" fmla="*/ 26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rgbClr val="FFFFFF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15384" name="Freeform 20"/>
            <p:cNvSpPr>
              <a:spLocks/>
            </p:cNvSpPr>
            <p:nvPr/>
          </p:nvSpPr>
          <p:spPr bwMode="auto">
            <a:xfrm>
              <a:off x="1094" y="725"/>
              <a:ext cx="599" cy="399"/>
            </a:xfrm>
            <a:custGeom>
              <a:avLst/>
              <a:gdLst>
                <a:gd name="T0" fmla="*/ 16 w 936"/>
                <a:gd name="T1" fmla="*/ 19 h 682"/>
                <a:gd name="T2" fmla="*/ 21 w 936"/>
                <a:gd name="T3" fmla="*/ 19 h 682"/>
                <a:gd name="T4" fmla="*/ 33 w 936"/>
                <a:gd name="T5" fmla="*/ 19 h 682"/>
                <a:gd name="T6" fmla="*/ 46 w 936"/>
                <a:gd name="T7" fmla="*/ 22 h 682"/>
                <a:gd name="T8" fmla="*/ 55 w 936"/>
                <a:gd name="T9" fmla="*/ 23 h 682"/>
                <a:gd name="T10" fmla="*/ 60 w 936"/>
                <a:gd name="T11" fmla="*/ 26 h 682"/>
                <a:gd name="T12" fmla="*/ 64 w 936"/>
                <a:gd name="T13" fmla="*/ 27 h 682"/>
                <a:gd name="T14" fmla="*/ 56 w 936"/>
                <a:gd name="T15" fmla="*/ 19 h 682"/>
                <a:gd name="T16" fmla="*/ 53 w 936"/>
                <a:gd name="T17" fmla="*/ 12 h 682"/>
                <a:gd name="T18" fmla="*/ 51 w 936"/>
                <a:gd name="T19" fmla="*/ 9 h 682"/>
                <a:gd name="T20" fmla="*/ 39 w 936"/>
                <a:gd name="T21" fmla="*/ 5 h 682"/>
                <a:gd name="T22" fmla="*/ 28 w 936"/>
                <a:gd name="T23" fmla="*/ 3 h 682"/>
                <a:gd name="T24" fmla="*/ 20 w 936"/>
                <a:gd name="T25" fmla="*/ 2 h 682"/>
                <a:gd name="T26" fmla="*/ 10 w 936"/>
                <a:gd name="T27" fmla="*/ 1 h 682"/>
                <a:gd name="T28" fmla="*/ 0 w 936"/>
                <a:gd name="T29" fmla="*/ 0 h 682"/>
                <a:gd name="T30" fmla="*/ 5 w 936"/>
                <a:gd name="T31" fmla="*/ 6 h 682"/>
                <a:gd name="T32" fmla="*/ 8 w 936"/>
                <a:gd name="T33" fmla="*/ 11 h 682"/>
                <a:gd name="T34" fmla="*/ 12 w 936"/>
                <a:gd name="T35" fmla="*/ 18 h 682"/>
                <a:gd name="T36" fmla="*/ 15 w 936"/>
                <a:gd name="T37" fmla="*/ 19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15385" name="Freeform 21"/>
            <p:cNvSpPr>
              <a:spLocks/>
            </p:cNvSpPr>
            <p:nvPr/>
          </p:nvSpPr>
          <p:spPr bwMode="auto">
            <a:xfrm rot="11000101" flipV="1">
              <a:off x="192" y="234"/>
              <a:ext cx="224" cy="1262"/>
            </a:xfrm>
            <a:custGeom>
              <a:avLst/>
              <a:gdLst>
                <a:gd name="T0" fmla="*/ 11 w 369"/>
                <a:gd name="T1" fmla="*/ 0 h 2298"/>
                <a:gd name="T2" fmla="*/ 7 w 369"/>
                <a:gd name="T3" fmla="*/ 5 h 2298"/>
                <a:gd name="T4" fmla="*/ 4 w 369"/>
                <a:gd name="T5" fmla="*/ 9 h 2298"/>
                <a:gd name="T6" fmla="*/ 2 w 369"/>
                <a:gd name="T7" fmla="*/ 13 h 2298"/>
                <a:gd name="T8" fmla="*/ 1 w 369"/>
                <a:gd name="T9" fmla="*/ 18 h 2298"/>
                <a:gd name="T10" fmla="*/ 0 w 369"/>
                <a:gd name="T11" fmla="*/ 23 h 2298"/>
                <a:gd name="T12" fmla="*/ 0 w 369"/>
                <a:gd name="T13" fmla="*/ 29 h 2298"/>
                <a:gd name="T14" fmla="*/ 1 w 369"/>
                <a:gd name="T15" fmla="*/ 34 h 2298"/>
                <a:gd name="T16" fmla="*/ 4 w 369"/>
                <a:gd name="T17" fmla="*/ 40 h 2298"/>
                <a:gd name="T18" fmla="*/ 6 w 369"/>
                <a:gd name="T19" fmla="*/ 45 h 2298"/>
                <a:gd name="T20" fmla="*/ 11 w 369"/>
                <a:gd name="T21" fmla="*/ 52 h 2298"/>
                <a:gd name="T22" fmla="*/ 13 w 369"/>
                <a:gd name="T23" fmla="*/ 56 h 2298"/>
                <a:gd name="T24" fmla="*/ 13 w 369"/>
                <a:gd name="T25" fmla="*/ 59 h 2298"/>
                <a:gd name="T26" fmla="*/ 13 w 369"/>
                <a:gd name="T27" fmla="*/ 63 h 2298"/>
                <a:gd name="T28" fmla="*/ 18 w 369"/>
                <a:gd name="T29" fmla="*/ 59 h 2298"/>
                <a:gd name="T30" fmla="*/ 18 w 369"/>
                <a:gd name="T31" fmla="*/ 57 h 2298"/>
                <a:gd name="T32" fmla="*/ 16 w 369"/>
                <a:gd name="T33" fmla="*/ 53 h 2298"/>
                <a:gd name="T34" fmla="*/ 14 w 369"/>
                <a:gd name="T35" fmla="*/ 49 h 2298"/>
                <a:gd name="T36" fmla="*/ 12 w 369"/>
                <a:gd name="T37" fmla="*/ 46 h 2298"/>
                <a:gd name="T38" fmla="*/ 9 w 369"/>
                <a:gd name="T39" fmla="*/ 41 h 2298"/>
                <a:gd name="T40" fmla="*/ 7 w 369"/>
                <a:gd name="T41" fmla="*/ 38 h 2298"/>
                <a:gd name="T42" fmla="*/ 5 w 369"/>
                <a:gd name="T43" fmla="*/ 35 h 2298"/>
                <a:gd name="T44" fmla="*/ 3 w 369"/>
                <a:gd name="T45" fmla="*/ 32 h 2298"/>
                <a:gd name="T46" fmla="*/ 2 w 369"/>
                <a:gd name="T47" fmla="*/ 27 h 2298"/>
                <a:gd name="T48" fmla="*/ 2 w 369"/>
                <a:gd name="T49" fmla="*/ 21 h 2298"/>
                <a:gd name="T50" fmla="*/ 2 w 369"/>
                <a:gd name="T51" fmla="*/ 16 h 2298"/>
                <a:gd name="T52" fmla="*/ 4 w 369"/>
                <a:gd name="T53" fmla="*/ 12 h 2298"/>
                <a:gd name="T54" fmla="*/ 7 w 369"/>
                <a:gd name="T55" fmla="*/ 7 h 2298"/>
                <a:gd name="T56" fmla="*/ 1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15386" name="Oval 22"/>
            <p:cNvSpPr>
              <a:spLocks noChangeArrowheads="1"/>
            </p:cNvSpPr>
            <p:nvPr/>
          </p:nvSpPr>
          <p:spPr bwMode="auto">
            <a:xfrm>
              <a:off x="317" y="1123"/>
              <a:ext cx="49" cy="41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56108" tIns="28054" rIns="56108" bIns="28054">
              <a:spAutoFit/>
            </a:bodyPr>
            <a:lstStyle/>
            <a:p>
              <a:endParaRPr kumimoji="1" lang="ru-RU" sz="2000">
                <a:latin typeface="Times New Roman" pitchFamily="18" charset="0"/>
              </a:endParaRPr>
            </a:p>
          </p:txBody>
        </p:sp>
        <p:sp>
          <p:nvSpPr>
            <p:cNvPr id="15387" name="Freeform 23"/>
            <p:cNvSpPr>
              <a:spLocks/>
            </p:cNvSpPr>
            <p:nvPr/>
          </p:nvSpPr>
          <p:spPr bwMode="auto">
            <a:xfrm>
              <a:off x="354" y="144"/>
              <a:ext cx="735" cy="546"/>
            </a:xfrm>
            <a:custGeom>
              <a:avLst/>
              <a:gdLst>
                <a:gd name="T0" fmla="*/ 0 w 1202"/>
                <a:gd name="T1" fmla="*/ 2 h 1177"/>
                <a:gd name="T2" fmla="*/ 2 w 1202"/>
                <a:gd name="T3" fmla="*/ 2 h 1177"/>
                <a:gd name="T4" fmla="*/ 4 w 1202"/>
                <a:gd name="T5" fmla="*/ 1 h 1177"/>
                <a:gd name="T6" fmla="*/ 6 w 1202"/>
                <a:gd name="T7" fmla="*/ 1 h 1177"/>
                <a:gd name="T8" fmla="*/ 10 w 1202"/>
                <a:gd name="T9" fmla="*/ 0 h 1177"/>
                <a:gd name="T10" fmla="*/ 13 w 1202"/>
                <a:gd name="T11" fmla="*/ 0 h 1177"/>
                <a:gd name="T12" fmla="*/ 17 w 1202"/>
                <a:gd name="T13" fmla="*/ 0 h 1177"/>
                <a:gd name="T14" fmla="*/ 20 w 1202"/>
                <a:gd name="T15" fmla="*/ 0 h 1177"/>
                <a:gd name="T16" fmla="*/ 24 w 1202"/>
                <a:gd name="T17" fmla="*/ 0 h 1177"/>
                <a:gd name="T18" fmla="*/ 28 w 1202"/>
                <a:gd name="T19" fmla="*/ 0 h 1177"/>
                <a:gd name="T20" fmla="*/ 32 w 1202"/>
                <a:gd name="T21" fmla="*/ 0 h 1177"/>
                <a:gd name="T22" fmla="*/ 37 w 1202"/>
                <a:gd name="T23" fmla="*/ 0 h 1177"/>
                <a:gd name="T24" fmla="*/ 40 w 1202"/>
                <a:gd name="T25" fmla="*/ 0 h 1177"/>
                <a:gd name="T26" fmla="*/ 43 w 1202"/>
                <a:gd name="T27" fmla="*/ 0 h 1177"/>
                <a:gd name="T28" fmla="*/ 46 w 1202"/>
                <a:gd name="T29" fmla="*/ 1 h 1177"/>
                <a:gd name="T30" fmla="*/ 49 w 1202"/>
                <a:gd name="T31" fmla="*/ 1 h 1177"/>
                <a:gd name="T32" fmla="*/ 51 w 1202"/>
                <a:gd name="T33" fmla="*/ 2 h 1177"/>
                <a:gd name="T34" fmla="*/ 51 w 1202"/>
                <a:gd name="T35" fmla="*/ 3 h 1177"/>
                <a:gd name="T36" fmla="*/ 51 w 1202"/>
                <a:gd name="T37" fmla="*/ 3 h 1177"/>
                <a:gd name="T38" fmla="*/ 51 w 1202"/>
                <a:gd name="T39" fmla="*/ 4 h 1177"/>
                <a:gd name="T40" fmla="*/ 53 w 1202"/>
                <a:gd name="T41" fmla="*/ 5 h 1177"/>
                <a:gd name="T42" fmla="*/ 54 w 1202"/>
                <a:gd name="T43" fmla="*/ 6 h 1177"/>
                <a:gd name="T44" fmla="*/ 57 w 1202"/>
                <a:gd name="T45" fmla="*/ 8 h 1177"/>
                <a:gd name="T46" fmla="*/ 60 w 1202"/>
                <a:gd name="T47" fmla="*/ 10 h 1177"/>
                <a:gd name="T48" fmla="*/ 63 w 1202"/>
                <a:gd name="T49" fmla="*/ 12 h 1177"/>
                <a:gd name="T50" fmla="*/ 63 w 1202"/>
                <a:gd name="T51" fmla="*/ 12 h 1177"/>
                <a:gd name="T52" fmla="*/ 63 w 1202"/>
                <a:gd name="T53" fmla="*/ 12 h 1177"/>
                <a:gd name="T54" fmla="*/ 59 w 1202"/>
                <a:gd name="T55" fmla="*/ 12 h 1177"/>
                <a:gd name="T56" fmla="*/ 56 w 1202"/>
                <a:gd name="T57" fmla="*/ 11 h 1177"/>
                <a:gd name="T58" fmla="*/ 51 w 1202"/>
                <a:gd name="T59" fmla="*/ 10 h 1177"/>
                <a:gd name="T60" fmla="*/ 46 w 1202"/>
                <a:gd name="T61" fmla="*/ 10 h 1177"/>
                <a:gd name="T62" fmla="*/ 41 w 1202"/>
                <a:gd name="T63" fmla="*/ 9 h 1177"/>
                <a:gd name="T64" fmla="*/ 35 w 1202"/>
                <a:gd name="T65" fmla="*/ 9 h 1177"/>
                <a:gd name="T66" fmla="*/ 30 w 1202"/>
                <a:gd name="T67" fmla="*/ 8 h 1177"/>
                <a:gd name="T68" fmla="*/ 24 w 1202"/>
                <a:gd name="T69" fmla="*/ 8 h 1177"/>
                <a:gd name="T70" fmla="*/ 18 w 1202"/>
                <a:gd name="T71" fmla="*/ 9 h 1177"/>
                <a:gd name="T72" fmla="*/ 12 w 1202"/>
                <a:gd name="T73" fmla="*/ 9 h 1177"/>
                <a:gd name="T74" fmla="*/ 6 w 1202"/>
                <a:gd name="T75" fmla="*/ 9 h 1177"/>
                <a:gd name="T76" fmla="*/ 7 w 1202"/>
                <a:gd name="T77" fmla="*/ 9 h 1177"/>
                <a:gd name="T78" fmla="*/ 6 w 1202"/>
                <a:gd name="T79" fmla="*/ 7 h 1177"/>
                <a:gd name="T80" fmla="*/ 6 w 1202"/>
                <a:gd name="T81" fmla="*/ 6 h 1177"/>
                <a:gd name="T82" fmla="*/ 4 w 1202"/>
                <a:gd name="T83" fmla="*/ 5 h 1177"/>
                <a:gd name="T84" fmla="*/ 2 w 1202"/>
                <a:gd name="T85" fmla="*/ 4 h 1177"/>
                <a:gd name="T86" fmla="*/ 1 w 1202"/>
                <a:gd name="T87" fmla="*/ 3 h 1177"/>
                <a:gd name="T88" fmla="*/ 0 w 1202"/>
                <a:gd name="T89" fmla="*/ 2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15388" name="AutoShape 24"/>
            <p:cNvSpPr>
              <a:spLocks noChangeArrowheads="1"/>
            </p:cNvSpPr>
            <p:nvPr/>
          </p:nvSpPr>
          <p:spPr bwMode="auto">
            <a:xfrm rot="2940000">
              <a:off x="707" y="252"/>
              <a:ext cx="36" cy="111"/>
            </a:xfrm>
            <a:prstGeom prst="triangle">
              <a:avLst>
                <a:gd name="adj" fmla="val 49958"/>
              </a:avLst>
            </a:prstGeom>
            <a:solidFill>
              <a:schemeClr val="bg1"/>
            </a:solidFill>
            <a:ln w="63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56108" tIns="28054" rIns="56108" bIns="28054">
              <a:spAutoFit/>
            </a:bodyPr>
            <a:lstStyle/>
            <a:p>
              <a:endParaRPr kumimoji="1" lang="ru-RU" sz="2000">
                <a:latin typeface="Times New Roman" pitchFamily="18" charset="0"/>
              </a:endParaRPr>
            </a:p>
          </p:txBody>
        </p:sp>
        <p:sp>
          <p:nvSpPr>
            <p:cNvPr id="15389" name="AutoShape 25"/>
            <p:cNvSpPr>
              <a:spLocks noChangeArrowheads="1"/>
            </p:cNvSpPr>
            <p:nvPr/>
          </p:nvSpPr>
          <p:spPr bwMode="auto">
            <a:xfrm rot="13740000" flipH="1">
              <a:off x="627" y="318"/>
              <a:ext cx="37" cy="111"/>
            </a:xfrm>
            <a:prstGeom prst="triangle">
              <a:avLst>
                <a:gd name="adj" fmla="val 49958"/>
              </a:avLst>
            </a:prstGeom>
            <a:solidFill>
              <a:schemeClr val="bg1"/>
            </a:solidFill>
            <a:ln w="63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56108" tIns="28054" rIns="56108" bIns="28054">
              <a:spAutoFit/>
            </a:bodyPr>
            <a:lstStyle/>
            <a:p>
              <a:endParaRPr kumimoji="1" lang="ru-RU" sz="2000">
                <a:latin typeface="Times New Roman" pitchFamily="18" charset="0"/>
              </a:endParaRPr>
            </a:p>
          </p:txBody>
        </p:sp>
        <p:sp>
          <p:nvSpPr>
            <p:cNvPr id="15390" name="AutoShape 26"/>
            <p:cNvSpPr>
              <a:spLocks noChangeArrowheads="1"/>
            </p:cNvSpPr>
            <p:nvPr/>
          </p:nvSpPr>
          <p:spPr bwMode="auto">
            <a:xfrm rot="-2460000">
              <a:off x="618" y="266"/>
              <a:ext cx="46" cy="83"/>
            </a:xfrm>
            <a:prstGeom prst="triangle">
              <a:avLst>
                <a:gd name="adj" fmla="val 49958"/>
              </a:avLst>
            </a:prstGeom>
            <a:solidFill>
              <a:schemeClr val="bg1"/>
            </a:solidFill>
            <a:ln w="63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56108" tIns="28054" rIns="56108" bIns="28054">
              <a:spAutoFit/>
            </a:bodyPr>
            <a:lstStyle/>
            <a:p>
              <a:endParaRPr kumimoji="1" lang="ru-RU" sz="2000">
                <a:latin typeface="Times New Roman" pitchFamily="18" charset="0"/>
              </a:endParaRPr>
            </a:p>
          </p:txBody>
        </p:sp>
        <p:sp>
          <p:nvSpPr>
            <p:cNvPr id="15391" name="AutoShape 27"/>
            <p:cNvSpPr>
              <a:spLocks noChangeArrowheads="1"/>
            </p:cNvSpPr>
            <p:nvPr/>
          </p:nvSpPr>
          <p:spPr bwMode="auto">
            <a:xfrm rot="8340000" flipH="1">
              <a:off x="683" y="332"/>
              <a:ext cx="46" cy="87"/>
            </a:xfrm>
            <a:prstGeom prst="triangle">
              <a:avLst>
                <a:gd name="adj" fmla="val 49958"/>
              </a:avLst>
            </a:prstGeom>
            <a:solidFill>
              <a:schemeClr val="bg1"/>
            </a:solidFill>
            <a:ln w="63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56108" tIns="28054" rIns="56108" bIns="28054">
              <a:spAutoFit/>
            </a:bodyPr>
            <a:lstStyle/>
            <a:p>
              <a:endParaRPr kumimoji="1" lang="ru-RU" sz="2000">
                <a:latin typeface="Times New Roman" pitchFamily="18" charset="0"/>
              </a:endParaRPr>
            </a:p>
          </p:txBody>
        </p:sp>
        <p:grpSp>
          <p:nvGrpSpPr>
            <p:cNvPr id="15392" name="Group 28"/>
            <p:cNvGrpSpPr>
              <a:grpSpLocks/>
            </p:cNvGrpSpPr>
            <p:nvPr/>
          </p:nvGrpSpPr>
          <p:grpSpPr bwMode="auto">
            <a:xfrm>
              <a:off x="544" y="180"/>
              <a:ext cx="344" cy="324"/>
              <a:chOff x="4653" y="2141"/>
              <a:chExt cx="583" cy="594"/>
            </a:xfrm>
          </p:grpSpPr>
          <p:grpSp>
            <p:nvGrpSpPr>
              <p:cNvPr id="15399" name="Group 29"/>
              <p:cNvGrpSpPr>
                <a:grpSpLocks/>
              </p:cNvGrpSpPr>
              <p:nvPr/>
            </p:nvGrpSpPr>
            <p:grpSpPr bwMode="auto">
              <a:xfrm>
                <a:off x="4919" y="2141"/>
                <a:ext cx="68" cy="594"/>
                <a:chOff x="4919" y="2141"/>
                <a:chExt cx="68" cy="594"/>
              </a:xfrm>
            </p:grpSpPr>
            <p:sp>
              <p:nvSpPr>
                <p:cNvPr id="15403" name="AutoShape 30"/>
                <p:cNvSpPr>
                  <a:spLocks noChangeArrowheads="1"/>
                </p:cNvSpPr>
                <p:nvPr/>
              </p:nvSpPr>
              <p:spPr bwMode="auto">
                <a:xfrm>
                  <a:off x="4919" y="2141"/>
                  <a:ext cx="68" cy="301"/>
                </a:xfrm>
                <a:prstGeom prst="triangle">
                  <a:avLst>
                    <a:gd name="adj" fmla="val 49958"/>
                  </a:avLst>
                </a:prstGeom>
                <a:solidFill>
                  <a:schemeClr val="bg1"/>
                </a:solidFill>
                <a:ln w="63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lIns="56108" tIns="28054" rIns="56108" bIns="28054">
                  <a:spAutoFit/>
                </a:bodyPr>
                <a:lstStyle/>
                <a:p>
                  <a:endParaRPr kumimoji="1" lang="ru-RU" sz="2000">
                    <a:latin typeface="Times New Roman" pitchFamily="18" charset="0"/>
                  </a:endParaRPr>
                </a:p>
              </p:txBody>
            </p:sp>
            <p:sp>
              <p:nvSpPr>
                <p:cNvPr id="15404" name="AutoShape 31"/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4919" y="2439"/>
                  <a:ext cx="68" cy="296"/>
                </a:xfrm>
                <a:prstGeom prst="triangle">
                  <a:avLst>
                    <a:gd name="adj" fmla="val 49958"/>
                  </a:avLst>
                </a:prstGeom>
                <a:solidFill>
                  <a:schemeClr val="bg1"/>
                </a:solidFill>
                <a:ln w="63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lIns="56108" tIns="28054" rIns="56108" bIns="28054">
                  <a:spAutoFit/>
                </a:bodyPr>
                <a:lstStyle/>
                <a:p>
                  <a:endParaRPr kumimoji="1" lang="ru-RU" sz="20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15400" name="Group 32"/>
              <p:cNvGrpSpPr>
                <a:grpSpLocks/>
              </p:cNvGrpSpPr>
              <p:nvPr/>
            </p:nvGrpSpPr>
            <p:grpSpPr bwMode="auto">
              <a:xfrm>
                <a:off x="4653" y="2412"/>
                <a:ext cx="583" cy="70"/>
                <a:chOff x="4653" y="2412"/>
                <a:chExt cx="583" cy="70"/>
              </a:xfrm>
            </p:grpSpPr>
            <p:sp>
              <p:nvSpPr>
                <p:cNvPr id="15401" name="AutoShape 33"/>
                <p:cNvSpPr>
                  <a:spLocks noChangeArrowheads="1"/>
                </p:cNvSpPr>
                <p:nvPr/>
              </p:nvSpPr>
              <p:spPr bwMode="auto">
                <a:xfrm rot="-5400000">
                  <a:off x="4762" y="2303"/>
                  <a:ext cx="70" cy="288"/>
                </a:xfrm>
                <a:prstGeom prst="triangle">
                  <a:avLst>
                    <a:gd name="adj" fmla="val 49958"/>
                  </a:avLst>
                </a:prstGeom>
                <a:solidFill>
                  <a:schemeClr val="bg1"/>
                </a:solidFill>
                <a:ln w="63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lIns="56108" tIns="28054" rIns="56108" bIns="28054">
                  <a:spAutoFit/>
                </a:bodyPr>
                <a:lstStyle/>
                <a:p>
                  <a:endParaRPr kumimoji="1" lang="ru-RU" sz="2000">
                    <a:latin typeface="Times New Roman" pitchFamily="18" charset="0"/>
                  </a:endParaRPr>
                </a:p>
              </p:txBody>
            </p:sp>
            <p:sp>
              <p:nvSpPr>
                <p:cNvPr id="15402" name="AutoShape 34"/>
                <p:cNvSpPr>
                  <a:spLocks noChangeArrowheads="1"/>
                </p:cNvSpPr>
                <p:nvPr/>
              </p:nvSpPr>
              <p:spPr bwMode="auto">
                <a:xfrm rot="5400000" flipH="1">
                  <a:off x="5053" y="2299"/>
                  <a:ext cx="70" cy="296"/>
                </a:xfrm>
                <a:prstGeom prst="triangle">
                  <a:avLst>
                    <a:gd name="adj" fmla="val 49958"/>
                  </a:avLst>
                </a:prstGeom>
                <a:solidFill>
                  <a:schemeClr val="bg1"/>
                </a:solidFill>
                <a:ln w="63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lIns="56108" tIns="28054" rIns="56108" bIns="28054">
                  <a:spAutoFit/>
                </a:bodyPr>
                <a:lstStyle/>
                <a:p>
                  <a:endParaRPr kumimoji="1" lang="ru-RU" sz="20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15393" name="Group 35"/>
            <p:cNvGrpSpPr>
              <a:grpSpLocks/>
            </p:cNvGrpSpPr>
            <p:nvPr/>
          </p:nvGrpSpPr>
          <p:grpSpPr bwMode="auto">
            <a:xfrm>
              <a:off x="653" y="322"/>
              <a:ext cx="47" cy="46"/>
              <a:chOff x="4910" y="2402"/>
              <a:chExt cx="79" cy="83"/>
            </a:xfrm>
          </p:grpSpPr>
          <p:sp>
            <p:nvSpPr>
              <p:cNvPr id="15397" name="Oval 36"/>
              <p:cNvSpPr>
                <a:spLocks noChangeArrowheads="1"/>
              </p:cNvSpPr>
              <p:nvPr/>
            </p:nvSpPr>
            <p:spPr bwMode="auto">
              <a:xfrm>
                <a:off x="4910" y="2402"/>
                <a:ext cx="79" cy="83"/>
              </a:xfrm>
              <a:prstGeom prst="ellipse">
                <a:avLst/>
              </a:prstGeom>
              <a:solidFill>
                <a:srgbClr val="FE9B03"/>
              </a:solidFill>
              <a:ln w="12700">
                <a:solidFill>
                  <a:srgbClr val="FE9B03"/>
                </a:solidFill>
                <a:round/>
                <a:headEnd/>
                <a:tailEnd/>
              </a:ln>
            </p:spPr>
            <p:txBody>
              <a:bodyPr lIns="56108" tIns="28054" rIns="56108" bIns="28054">
                <a:spAutoFit/>
              </a:bodyPr>
              <a:lstStyle/>
              <a:p>
                <a:endParaRPr kumimoji="1" lang="ru-RU" sz="2000">
                  <a:latin typeface="Times New Roman" pitchFamily="18" charset="0"/>
                </a:endParaRPr>
              </a:p>
            </p:txBody>
          </p:sp>
          <p:sp>
            <p:nvSpPr>
              <p:cNvPr id="15398" name="AutoShape 37"/>
              <p:cNvSpPr>
                <a:spLocks noChangeArrowheads="1"/>
              </p:cNvSpPr>
              <p:nvPr/>
            </p:nvSpPr>
            <p:spPr bwMode="auto">
              <a:xfrm>
                <a:off x="4926" y="2406"/>
                <a:ext cx="49" cy="60"/>
              </a:xfrm>
              <a:prstGeom prst="triangle">
                <a:avLst>
                  <a:gd name="adj" fmla="val 51755"/>
                </a:avLst>
              </a:prstGeom>
              <a:solidFill>
                <a:schemeClr val="accent2"/>
              </a:solidFill>
              <a:ln w="1270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lIns="56108" tIns="28054" rIns="56108" bIns="28054">
                <a:spAutoFit/>
              </a:bodyPr>
              <a:lstStyle/>
              <a:p>
                <a:endParaRPr kumimoji="1" lang="ru-RU" sz="2000">
                  <a:latin typeface="Times New Roman" pitchFamily="18" charset="0"/>
                </a:endParaRPr>
              </a:p>
            </p:txBody>
          </p:sp>
        </p:grpSp>
        <p:sp>
          <p:nvSpPr>
            <p:cNvPr id="15394" name="Freeform 38"/>
            <p:cNvSpPr>
              <a:spLocks/>
            </p:cNvSpPr>
            <p:nvPr/>
          </p:nvSpPr>
          <p:spPr bwMode="auto">
            <a:xfrm>
              <a:off x="422" y="534"/>
              <a:ext cx="822" cy="479"/>
            </a:xfrm>
            <a:custGeom>
              <a:avLst/>
              <a:gdLst>
                <a:gd name="T0" fmla="*/ 0 w 1354"/>
                <a:gd name="T1" fmla="*/ 14 h 872"/>
                <a:gd name="T2" fmla="*/ 4 w 1354"/>
                <a:gd name="T3" fmla="*/ 13 h 872"/>
                <a:gd name="T4" fmla="*/ 13 w 1354"/>
                <a:gd name="T5" fmla="*/ 13 h 872"/>
                <a:gd name="T6" fmla="*/ 20 w 1354"/>
                <a:gd name="T7" fmla="*/ 13 h 872"/>
                <a:gd name="T8" fmla="*/ 29 w 1354"/>
                <a:gd name="T9" fmla="*/ 14 h 872"/>
                <a:gd name="T10" fmla="*/ 41 w 1354"/>
                <a:gd name="T11" fmla="*/ 16 h 872"/>
                <a:gd name="T12" fmla="*/ 50 w 1354"/>
                <a:gd name="T13" fmla="*/ 18 h 872"/>
                <a:gd name="T14" fmla="*/ 59 w 1354"/>
                <a:gd name="T15" fmla="*/ 20 h 872"/>
                <a:gd name="T16" fmla="*/ 63 w 1354"/>
                <a:gd name="T17" fmla="*/ 21 h 872"/>
                <a:gd name="T18" fmla="*/ 67 w 1354"/>
                <a:gd name="T19" fmla="*/ 24 h 872"/>
                <a:gd name="T20" fmla="*/ 62 w 1354"/>
                <a:gd name="T21" fmla="*/ 15 h 872"/>
                <a:gd name="T22" fmla="*/ 58 w 1354"/>
                <a:gd name="T23" fmla="*/ 10 h 872"/>
                <a:gd name="T24" fmla="*/ 55 w 1354"/>
                <a:gd name="T25" fmla="*/ 8 h 872"/>
                <a:gd name="T26" fmla="*/ 46 w 1354"/>
                <a:gd name="T27" fmla="*/ 4 h 872"/>
                <a:gd name="T28" fmla="*/ 35 w 1354"/>
                <a:gd name="T29" fmla="*/ 2 h 872"/>
                <a:gd name="T30" fmla="*/ 22 w 1354"/>
                <a:gd name="T31" fmla="*/ 1 h 872"/>
                <a:gd name="T32" fmla="*/ 12 w 1354"/>
                <a:gd name="T33" fmla="*/ 0 h 872"/>
                <a:gd name="T34" fmla="*/ 6 w 1354"/>
                <a:gd name="T35" fmla="*/ 1 h 872"/>
                <a:gd name="T36" fmla="*/ 1 w 1354"/>
                <a:gd name="T37" fmla="*/ 3 h 872"/>
                <a:gd name="T38" fmla="*/ 1 w 1354"/>
                <a:gd name="T39" fmla="*/ 5 h 872"/>
                <a:gd name="T40" fmla="*/ 1 w 1354"/>
                <a:gd name="T41" fmla="*/ 11 h 872"/>
                <a:gd name="T42" fmla="*/ 0 w 1354"/>
                <a:gd name="T43" fmla="*/ 14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15395" name="Freeform 39"/>
            <p:cNvSpPr>
              <a:spLocks/>
            </p:cNvSpPr>
            <p:nvPr/>
          </p:nvSpPr>
          <p:spPr bwMode="auto">
            <a:xfrm rot="21384435" flipH="1">
              <a:off x="285" y="222"/>
              <a:ext cx="225" cy="1263"/>
            </a:xfrm>
            <a:custGeom>
              <a:avLst/>
              <a:gdLst>
                <a:gd name="T0" fmla="*/ 12 w 369"/>
                <a:gd name="T1" fmla="*/ 0 h 2298"/>
                <a:gd name="T2" fmla="*/ 7 w 369"/>
                <a:gd name="T3" fmla="*/ 5 h 2298"/>
                <a:gd name="T4" fmla="*/ 4 w 369"/>
                <a:gd name="T5" fmla="*/ 9 h 2298"/>
                <a:gd name="T6" fmla="*/ 2 w 369"/>
                <a:gd name="T7" fmla="*/ 13 h 2298"/>
                <a:gd name="T8" fmla="*/ 1 w 369"/>
                <a:gd name="T9" fmla="*/ 18 h 2298"/>
                <a:gd name="T10" fmla="*/ 0 w 369"/>
                <a:gd name="T11" fmla="*/ 23 h 2298"/>
                <a:gd name="T12" fmla="*/ 0 w 369"/>
                <a:gd name="T13" fmla="*/ 29 h 2298"/>
                <a:gd name="T14" fmla="*/ 1 w 369"/>
                <a:gd name="T15" fmla="*/ 34 h 2298"/>
                <a:gd name="T16" fmla="*/ 4 w 369"/>
                <a:gd name="T17" fmla="*/ 41 h 2298"/>
                <a:gd name="T18" fmla="*/ 6 w 369"/>
                <a:gd name="T19" fmla="*/ 45 h 2298"/>
                <a:gd name="T20" fmla="*/ 11 w 369"/>
                <a:gd name="T21" fmla="*/ 52 h 2298"/>
                <a:gd name="T22" fmla="*/ 13 w 369"/>
                <a:gd name="T23" fmla="*/ 56 h 2298"/>
                <a:gd name="T24" fmla="*/ 14 w 369"/>
                <a:gd name="T25" fmla="*/ 59 h 2298"/>
                <a:gd name="T26" fmla="*/ 14 w 369"/>
                <a:gd name="T27" fmla="*/ 63 h 2298"/>
                <a:gd name="T28" fmla="*/ 19 w 369"/>
                <a:gd name="T29" fmla="*/ 60 h 2298"/>
                <a:gd name="T30" fmla="*/ 18 w 369"/>
                <a:gd name="T31" fmla="*/ 58 h 2298"/>
                <a:gd name="T32" fmla="*/ 16 w 369"/>
                <a:gd name="T33" fmla="*/ 53 h 2298"/>
                <a:gd name="T34" fmla="*/ 15 w 369"/>
                <a:gd name="T35" fmla="*/ 50 h 2298"/>
                <a:gd name="T36" fmla="*/ 12 w 369"/>
                <a:gd name="T37" fmla="*/ 46 h 2298"/>
                <a:gd name="T38" fmla="*/ 9 w 369"/>
                <a:gd name="T39" fmla="*/ 41 h 2298"/>
                <a:gd name="T40" fmla="*/ 7 w 369"/>
                <a:gd name="T41" fmla="*/ 38 h 2298"/>
                <a:gd name="T42" fmla="*/ 5 w 369"/>
                <a:gd name="T43" fmla="*/ 35 h 2298"/>
                <a:gd name="T44" fmla="*/ 3 w 369"/>
                <a:gd name="T45" fmla="*/ 32 h 2298"/>
                <a:gd name="T46" fmla="*/ 2 w 369"/>
                <a:gd name="T47" fmla="*/ 27 h 2298"/>
                <a:gd name="T48" fmla="*/ 2 w 369"/>
                <a:gd name="T49" fmla="*/ 21 h 2298"/>
                <a:gd name="T50" fmla="*/ 2 w 369"/>
                <a:gd name="T51" fmla="*/ 16 h 2298"/>
                <a:gd name="T52" fmla="*/ 4 w 369"/>
                <a:gd name="T53" fmla="*/ 12 h 2298"/>
                <a:gd name="T54" fmla="*/ 7 w 369"/>
                <a:gd name="T55" fmla="*/ 7 h 2298"/>
                <a:gd name="T56" fmla="*/ 12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15396" name="Oval 40"/>
            <p:cNvSpPr>
              <a:spLocks noChangeArrowheads="1"/>
            </p:cNvSpPr>
            <p:nvPr/>
          </p:nvSpPr>
          <p:spPr bwMode="auto">
            <a:xfrm>
              <a:off x="310" y="235"/>
              <a:ext cx="48" cy="41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56108" tIns="28054" rIns="56108" bIns="28054">
              <a:spAutoFit/>
            </a:bodyPr>
            <a:lstStyle/>
            <a:p>
              <a:endParaRPr kumimoji="1" lang="ru-RU" sz="2000">
                <a:latin typeface="Times New Roman" pitchFamily="18" charset="0"/>
              </a:endParaRPr>
            </a:p>
          </p:txBody>
        </p:sp>
      </p:grpSp>
      <p:pic>
        <p:nvPicPr>
          <p:cNvPr id="2050" name="Picture 2" descr="E:\DCIM\112_FUJI\DSCF27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500438"/>
            <a:ext cx="3929058" cy="2946794"/>
          </a:xfrm>
          <a:prstGeom prst="rect">
            <a:avLst/>
          </a:prstGeom>
          <a:noFill/>
        </p:spPr>
      </p:pic>
      <p:pic>
        <p:nvPicPr>
          <p:cNvPr id="2051" name="Picture 3" descr="E:\DCIM\112_FUJI\DSCF27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571876"/>
            <a:ext cx="4057576" cy="3043182"/>
          </a:xfrm>
          <a:prstGeom prst="rect">
            <a:avLst/>
          </a:prstGeom>
          <a:noFill/>
        </p:spPr>
      </p:pic>
      <p:pic>
        <p:nvPicPr>
          <p:cNvPr id="2052" name="Picture 4" descr="E:\DCIM\112_FUJI\DSCF277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7686" y="214290"/>
            <a:ext cx="4486204" cy="336465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E:\DCIM\113_FUJI\DSCF3020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59197"/>
            <a:ext cx="4131737" cy="3098803"/>
          </a:xfrm>
          <a:prstGeom prst="rect">
            <a:avLst/>
          </a:prstGeom>
          <a:noFill/>
        </p:spPr>
      </p:pic>
      <p:pic>
        <p:nvPicPr>
          <p:cNvPr id="3075" name="Picture 3" descr="E:\DCIM\113_FUJI\DSCF30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285728"/>
            <a:ext cx="4357686" cy="3268265"/>
          </a:xfrm>
          <a:prstGeom prst="rect">
            <a:avLst/>
          </a:prstGeom>
          <a:noFill/>
        </p:spPr>
      </p:pic>
      <p:pic>
        <p:nvPicPr>
          <p:cNvPr id="3076" name="Picture 4" descr="E:\DCIM\113_FUJI\DSCF308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3714752"/>
            <a:ext cx="3914731" cy="2936048"/>
          </a:xfrm>
          <a:prstGeom prst="rect">
            <a:avLst/>
          </a:prstGeom>
          <a:noFill/>
        </p:spPr>
      </p:pic>
      <p:pic>
        <p:nvPicPr>
          <p:cNvPr id="3077" name="Picture 5" descr="E:\DCIM\113_FUJI\DSCF310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628" y="714356"/>
            <a:ext cx="3486072" cy="261455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stSnd>
        <p:snd r:embed="rId3" name="chimes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0"/>
            <a:ext cx="8510587" cy="1325563"/>
          </a:xfrm>
        </p:spPr>
        <p:txBody>
          <a:bodyPr/>
          <a:lstStyle/>
          <a:p>
            <a:pPr>
              <a:defRPr/>
            </a:pPr>
            <a:r>
              <a:rPr lang="ru-RU" sz="3200" i="1" dirty="0" smtClean="0">
                <a:solidFill>
                  <a:srgbClr val="44056B"/>
                </a:solidFill>
              </a:rPr>
              <a:t>Выставка боевой техники и вооружения</a:t>
            </a:r>
            <a:endParaRPr lang="ru-RU" sz="3200" dirty="0">
              <a:solidFill>
                <a:srgbClr val="44056B"/>
              </a:solidFill>
            </a:endParaRPr>
          </a:p>
        </p:txBody>
      </p:sp>
      <p:sp>
        <p:nvSpPr>
          <p:cNvPr id="1638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4098" name="Picture 2" descr="E:\DCIM\113_FUJI\DSCF310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928670"/>
            <a:ext cx="2667000" cy="2000250"/>
          </a:xfrm>
          <a:prstGeom prst="rect">
            <a:avLst/>
          </a:prstGeom>
          <a:noFill/>
        </p:spPr>
      </p:pic>
      <p:pic>
        <p:nvPicPr>
          <p:cNvPr id="4099" name="Picture 3" descr="E:\DCIM\113_FUJI\DSCF31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753449">
            <a:off x="5293459" y="3164153"/>
            <a:ext cx="3683055" cy="2762291"/>
          </a:xfrm>
          <a:prstGeom prst="rect">
            <a:avLst/>
          </a:prstGeom>
          <a:noFill/>
        </p:spPr>
      </p:pic>
      <p:pic>
        <p:nvPicPr>
          <p:cNvPr id="4100" name="Picture 4" descr="E:\DCIM\113_FUJI\DSCF30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239904"/>
            <a:ext cx="3490794" cy="2618096"/>
          </a:xfrm>
          <a:prstGeom prst="rect">
            <a:avLst/>
          </a:prstGeom>
          <a:noFill/>
        </p:spPr>
      </p:pic>
      <p:pic>
        <p:nvPicPr>
          <p:cNvPr id="4101" name="Picture 5" descr="E:\DCIM\113_FUJI\DSCF32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236825">
            <a:off x="2881465" y="1680435"/>
            <a:ext cx="3276480" cy="245736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ndAc>
      <p:stSnd>
        <p:snd r:embed="rId2" name="chimes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9" name="Rectangle 3"/>
          <p:cNvSpPr>
            <a:spLocks noGrp="1" noChangeArrowheads="1"/>
          </p:cNvSpPr>
          <p:nvPr>
            <p:ph type="title"/>
          </p:nvPr>
        </p:nvSpPr>
        <p:spPr>
          <a:gradFill rotWithShape="1">
            <a:gsLst>
              <a:gs pos="0">
                <a:srgbClr val="0000FF"/>
              </a:gs>
              <a:gs pos="50000">
                <a:schemeClr val="hlink"/>
              </a:gs>
              <a:gs pos="100000">
                <a:srgbClr val="0000FF"/>
              </a:gs>
            </a:gsLst>
            <a:lin ang="5400000" scaled="1"/>
          </a:gradFill>
          <a:ln w="76200" cmpd="tri">
            <a:solidFill>
              <a:srgbClr val="000000"/>
            </a:solidFill>
          </a:ln>
        </p:spPr>
        <p:txBody>
          <a:bodyPr/>
          <a:lstStyle/>
          <a:p>
            <a:pPr algn="l" eaLnBrk="1" hangingPunct="1">
              <a:defRPr/>
            </a:pPr>
            <a:r>
              <a:rPr lang="ru-RU" b="1" smtClean="0">
                <a:solidFill>
                  <a:srgbClr val="A50021"/>
                </a:solidFill>
                <a:effectLst/>
              </a:rPr>
              <a:t>                     Цель</a:t>
            </a:r>
          </a:p>
        </p:txBody>
      </p:sp>
      <p:sp>
        <p:nvSpPr>
          <p:cNvPr id="3075" name="Rectangle 10"/>
          <p:cNvSpPr>
            <a:spLocks noGrp="1" noRot="1" noChangeArrowheads="1" noTextEdit="1"/>
          </p:cNvSpPr>
          <p:nvPr>
            <p:ph type="chart" idx="1"/>
          </p:nvPr>
        </p:nvSpPr>
        <p:spPr>
          <a:xfrm>
            <a:off x="2285984" y="3357562"/>
            <a:ext cx="3857652" cy="1071570"/>
          </a:xfrm>
        </p:spPr>
      </p:sp>
      <p:sp>
        <p:nvSpPr>
          <p:cNvPr id="326658" name="Oval 2"/>
          <p:cNvSpPr>
            <a:spLocks noGrp="1" noChangeArrowheads="1"/>
          </p:cNvSpPr>
          <p:nvPr>
            <p:ph type="body" idx="4294967295"/>
          </p:nvPr>
        </p:nvSpPr>
        <p:spPr>
          <a:xfrm>
            <a:off x="755650" y="1700213"/>
            <a:ext cx="7345363" cy="3101975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CCECFF"/>
              </a:gs>
            </a:gsLst>
            <a:path path="shape">
              <a:fillToRect l="50000" t="50000" r="50000" b="50000"/>
            </a:path>
          </a:gradFill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>
            <a:flatTx/>
          </a:bodyPr>
          <a:lstStyle/>
          <a:p>
            <a:pPr eaLnBrk="1" hangingPunct="1">
              <a:defRPr/>
            </a:pPr>
            <a:r>
              <a:rPr lang="ru-RU" sz="1800" dirty="0" smtClean="0">
                <a:solidFill>
                  <a:schemeClr val="bg1">
                    <a:lumMod val="75000"/>
                  </a:schemeClr>
                </a:solidFill>
              </a:rPr>
              <a:t>- формирование мотивационного, целостного представления о защитниках отечества;</a:t>
            </a:r>
          </a:p>
          <a:p>
            <a:pPr eaLnBrk="1" hangingPunct="1">
              <a:defRPr/>
            </a:pPr>
            <a:r>
              <a:rPr lang="ru-RU" sz="1800" dirty="0" smtClean="0">
                <a:solidFill>
                  <a:schemeClr val="bg1">
                    <a:lumMod val="75000"/>
                  </a:schemeClr>
                </a:solidFill>
              </a:rPr>
              <a:t>- систематизировать  знания детей по данной теме; </a:t>
            </a:r>
          </a:p>
          <a:p>
            <a:pPr eaLnBrk="1" hangingPunct="1">
              <a:defRPr/>
            </a:pPr>
            <a:r>
              <a:rPr lang="ru-RU" sz="1800" dirty="0" smtClean="0">
                <a:solidFill>
                  <a:schemeClr val="bg1">
                    <a:lumMod val="75000"/>
                  </a:schemeClr>
                </a:solidFill>
              </a:rPr>
              <a:t>- привлечение родителей в образовательный процесс.</a:t>
            </a:r>
          </a:p>
        </p:txBody>
      </p:sp>
      <p:pic>
        <p:nvPicPr>
          <p:cNvPr id="4101" name="Picture 11" descr="C:\Users\Пользователь\программы\Desktop\Безымянн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098" y="4786322"/>
            <a:ext cx="8379375" cy="182879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C1C04"/>
            </a:gs>
            <a:gs pos="100000">
              <a:srgbClr val="7575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title"/>
          </p:nvPr>
        </p:nvSpPr>
        <p:spPr>
          <a:xfrm>
            <a:off x="301625" y="228600"/>
            <a:ext cx="8510588" cy="1057275"/>
          </a:xfrm>
          <a:gradFill rotWithShape="1">
            <a:gsLst>
              <a:gs pos="0">
                <a:srgbClr val="99FF66"/>
              </a:gs>
              <a:gs pos="50000">
                <a:srgbClr val="FFFF00"/>
              </a:gs>
              <a:gs pos="100000">
                <a:srgbClr val="99FF66"/>
              </a:gs>
            </a:gsLst>
            <a:lin ang="5400000" scaled="1"/>
          </a:gradFill>
          <a:ln w="38100" cmpd="dbl">
            <a:solidFill>
              <a:schemeClr val="tx2"/>
            </a:solidFill>
          </a:ln>
        </p:spPr>
        <p:txBody>
          <a:bodyPr/>
          <a:lstStyle/>
          <a:p>
            <a:pPr marL="609600" indent="-609600" eaLnBrk="1" hangingPunct="1">
              <a:lnSpc>
                <a:spcPct val="150000"/>
              </a:lnSpc>
              <a:spcBef>
                <a:spcPct val="20000"/>
              </a:spcBef>
              <a:buClr>
                <a:srgbClr val="990000"/>
              </a:buClr>
              <a:buSzPct val="60000"/>
            </a:pPr>
            <a:r>
              <a:rPr lang="ru-RU" sz="4000" smtClean="0">
                <a:solidFill>
                  <a:srgbClr val="A50021"/>
                </a:solidFill>
                <a:effectLst/>
              </a:rPr>
              <a:t/>
            </a:r>
            <a:br>
              <a:rPr lang="ru-RU" sz="4000" smtClean="0">
                <a:solidFill>
                  <a:srgbClr val="A50021"/>
                </a:solidFill>
                <a:effectLst/>
              </a:rPr>
            </a:br>
            <a:r>
              <a:rPr lang="ru-RU" sz="4000" smtClean="0">
                <a:solidFill>
                  <a:srgbClr val="A50021"/>
                </a:solidFill>
                <a:effectLst/>
              </a:rPr>
              <a:t>Задачи</a:t>
            </a:r>
            <a:br>
              <a:rPr lang="ru-RU" sz="4000" smtClean="0">
                <a:solidFill>
                  <a:srgbClr val="A50021"/>
                </a:solidFill>
                <a:effectLst/>
              </a:rPr>
            </a:br>
            <a:endParaRPr lang="ru-RU" sz="4000" smtClean="0">
              <a:solidFill>
                <a:srgbClr val="A50021"/>
              </a:solidFill>
              <a:effectLst/>
            </a:endParaRPr>
          </a:p>
        </p:txBody>
      </p:sp>
      <p:grpSp>
        <p:nvGrpSpPr>
          <p:cNvPr id="4099" name="Group 6"/>
          <p:cNvGrpSpPr>
            <a:grpSpLocks/>
          </p:cNvGrpSpPr>
          <p:nvPr/>
        </p:nvGrpSpPr>
        <p:grpSpPr bwMode="auto">
          <a:xfrm>
            <a:off x="214313" y="1500188"/>
            <a:ext cx="8715375" cy="6286500"/>
            <a:chOff x="192" y="144"/>
            <a:chExt cx="1819" cy="1633"/>
          </a:xfrm>
        </p:grpSpPr>
        <p:sp>
          <p:nvSpPr>
            <p:cNvPr id="4101" name="AutoShape 7"/>
            <p:cNvSpPr>
              <a:spLocks noChangeArrowheads="1"/>
            </p:cNvSpPr>
            <p:nvPr/>
          </p:nvSpPr>
          <p:spPr bwMode="auto">
            <a:xfrm>
              <a:off x="304" y="197"/>
              <a:ext cx="57" cy="1580"/>
            </a:xfrm>
            <a:prstGeom prst="can">
              <a:avLst>
                <a:gd name="adj" fmla="val 27976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kumimoji="1" lang="ru-RU" sz="2000">
                <a:latin typeface="Times New Roman" pitchFamily="18" charset="0"/>
              </a:endParaRPr>
            </a:p>
          </p:txBody>
        </p:sp>
        <p:sp>
          <p:nvSpPr>
            <p:cNvPr id="4102" name="Freeform 8"/>
            <p:cNvSpPr>
              <a:spLocks/>
            </p:cNvSpPr>
            <p:nvPr/>
          </p:nvSpPr>
          <p:spPr bwMode="auto">
            <a:xfrm>
              <a:off x="340" y="151"/>
              <a:ext cx="765" cy="569"/>
            </a:xfrm>
            <a:custGeom>
              <a:avLst/>
              <a:gdLst>
                <a:gd name="T0" fmla="*/ 0 w 1193"/>
                <a:gd name="T1" fmla="*/ 7 h 973"/>
                <a:gd name="T2" fmla="*/ 3 w 1193"/>
                <a:gd name="T3" fmla="*/ 5 h 973"/>
                <a:gd name="T4" fmla="*/ 5 w 1193"/>
                <a:gd name="T5" fmla="*/ 4 h 973"/>
                <a:gd name="T6" fmla="*/ 8 w 1193"/>
                <a:gd name="T7" fmla="*/ 3 h 973"/>
                <a:gd name="T8" fmla="*/ 12 w 1193"/>
                <a:gd name="T9" fmla="*/ 2 h 973"/>
                <a:gd name="T10" fmla="*/ 17 w 1193"/>
                <a:gd name="T11" fmla="*/ 1 h 973"/>
                <a:gd name="T12" fmla="*/ 22 w 1193"/>
                <a:gd name="T13" fmla="*/ 1 h 973"/>
                <a:gd name="T14" fmla="*/ 26 w 1193"/>
                <a:gd name="T15" fmla="*/ 1 h 973"/>
                <a:gd name="T16" fmla="*/ 31 w 1193"/>
                <a:gd name="T17" fmla="*/ 0 h 973"/>
                <a:gd name="T18" fmla="*/ 38 w 1193"/>
                <a:gd name="T19" fmla="*/ 0 h 973"/>
                <a:gd name="T20" fmla="*/ 43 w 1193"/>
                <a:gd name="T21" fmla="*/ 1 h 973"/>
                <a:gd name="T22" fmla="*/ 49 w 1193"/>
                <a:gd name="T23" fmla="*/ 1 h 973"/>
                <a:gd name="T24" fmla="*/ 53 w 1193"/>
                <a:gd name="T25" fmla="*/ 1 h 973"/>
                <a:gd name="T26" fmla="*/ 58 w 1193"/>
                <a:gd name="T27" fmla="*/ 2 h 973"/>
                <a:gd name="T28" fmla="*/ 62 w 1193"/>
                <a:gd name="T29" fmla="*/ 4 h 973"/>
                <a:gd name="T30" fmla="*/ 65 w 1193"/>
                <a:gd name="T31" fmla="*/ 5 h 973"/>
                <a:gd name="T32" fmla="*/ 65 w 1193"/>
                <a:gd name="T33" fmla="*/ 5 h 973"/>
                <a:gd name="T34" fmla="*/ 67 w 1193"/>
                <a:gd name="T35" fmla="*/ 8 h 973"/>
                <a:gd name="T36" fmla="*/ 68 w 1193"/>
                <a:gd name="T37" fmla="*/ 9 h 973"/>
                <a:gd name="T38" fmla="*/ 69 w 1193"/>
                <a:gd name="T39" fmla="*/ 12 h 973"/>
                <a:gd name="T40" fmla="*/ 71 w 1193"/>
                <a:gd name="T41" fmla="*/ 17 h 973"/>
                <a:gd name="T42" fmla="*/ 72 w 1193"/>
                <a:gd name="T43" fmla="*/ 21 h 973"/>
                <a:gd name="T44" fmla="*/ 75 w 1193"/>
                <a:gd name="T45" fmla="*/ 27 h 973"/>
                <a:gd name="T46" fmla="*/ 80 w 1193"/>
                <a:gd name="T47" fmla="*/ 33 h 973"/>
                <a:gd name="T48" fmla="*/ 82 w 1193"/>
                <a:gd name="T49" fmla="*/ 37 h 973"/>
                <a:gd name="T50" fmla="*/ 83 w 1193"/>
                <a:gd name="T51" fmla="*/ 39 h 973"/>
                <a:gd name="T52" fmla="*/ 78 w 1193"/>
                <a:gd name="T53" fmla="*/ 37 h 973"/>
                <a:gd name="T54" fmla="*/ 74 w 1193"/>
                <a:gd name="T55" fmla="*/ 35 h 973"/>
                <a:gd name="T56" fmla="*/ 68 w 1193"/>
                <a:gd name="T57" fmla="*/ 33 h 973"/>
                <a:gd name="T58" fmla="*/ 60 w 1193"/>
                <a:gd name="T59" fmla="*/ 31 h 973"/>
                <a:gd name="T60" fmla="*/ 54 w 1193"/>
                <a:gd name="T61" fmla="*/ 29 h 973"/>
                <a:gd name="T62" fmla="*/ 47 w 1193"/>
                <a:gd name="T63" fmla="*/ 28 h 973"/>
                <a:gd name="T64" fmla="*/ 40 w 1193"/>
                <a:gd name="T65" fmla="*/ 27 h 973"/>
                <a:gd name="T66" fmla="*/ 31 w 1193"/>
                <a:gd name="T67" fmla="*/ 27 h 973"/>
                <a:gd name="T68" fmla="*/ 24 w 1193"/>
                <a:gd name="T69" fmla="*/ 27 h 973"/>
                <a:gd name="T70" fmla="*/ 15 w 1193"/>
                <a:gd name="T71" fmla="*/ 29 h 973"/>
                <a:gd name="T72" fmla="*/ 8 w 1193"/>
                <a:gd name="T73" fmla="*/ 30 h 973"/>
                <a:gd name="T74" fmla="*/ 9 w 1193"/>
                <a:gd name="T75" fmla="*/ 27 h 973"/>
                <a:gd name="T76" fmla="*/ 8 w 1193"/>
                <a:gd name="T77" fmla="*/ 24 h 973"/>
                <a:gd name="T78" fmla="*/ 7 w 1193"/>
                <a:gd name="T79" fmla="*/ 19 h 973"/>
                <a:gd name="T80" fmla="*/ 5 w 1193"/>
                <a:gd name="T81" fmla="*/ 16 h 973"/>
                <a:gd name="T82" fmla="*/ 3 w 1193"/>
                <a:gd name="T83" fmla="*/ 12 h 973"/>
                <a:gd name="T84" fmla="*/ 1 w 1193"/>
                <a:gd name="T85" fmla="*/ 9 h 973"/>
                <a:gd name="T86" fmla="*/ 0 w 1193"/>
                <a:gd name="T87" fmla="*/ 7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4103" name="Freeform 9"/>
            <p:cNvSpPr>
              <a:spLocks/>
            </p:cNvSpPr>
            <p:nvPr/>
          </p:nvSpPr>
          <p:spPr bwMode="auto">
            <a:xfrm>
              <a:off x="337" y="774"/>
              <a:ext cx="980" cy="473"/>
            </a:xfrm>
            <a:custGeom>
              <a:avLst/>
              <a:gdLst>
                <a:gd name="T0" fmla="*/ 9 w 1532"/>
                <a:gd name="T1" fmla="*/ 2 h 807"/>
                <a:gd name="T2" fmla="*/ 16 w 1532"/>
                <a:gd name="T3" fmla="*/ 1 h 807"/>
                <a:gd name="T4" fmla="*/ 22 w 1532"/>
                <a:gd name="T5" fmla="*/ 1 h 807"/>
                <a:gd name="T6" fmla="*/ 29 w 1532"/>
                <a:gd name="T7" fmla="*/ 0 h 807"/>
                <a:gd name="T8" fmla="*/ 36 w 1532"/>
                <a:gd name="T9" fmla="*/ 1 h 807"/>
                <a:gd name="T10" fmla="*/ 41 w 1532"/>
                <a:gd name="T11" fmla="*/ 1 h 807"/>
                <a:gd name="T12" fmla="*/ 49 w 1532"/>
                <a:gd name="T13" fmla="*/ 2 h 807"/>
                <a:gd name="T14" fmla="*/ 66 w 1532"/>
                <a:gd name="T15" fmla="*/ 5 h 807"/>
                <a:gd name="T16" fmla="*/ 75 w 1532"/>
                <a:gd name="T17" fmla="*/ 7 h 807"/>
                <a:gd name="T18" fmla="*/ 89 w 1532"/>
                <a:gd name="T19" fmla="*/ 11 h 807"/>
                <a:gd name="T20" fmla="*/ 97 w 1532"/>
                <a:gd name="T21" fmla="*/ 16 h 807"/>
                <a:gd name="T22" fmla="*/ 105 w 1532"/>
                <a:gd name="T23" fmla="*/ 33 h 807"/>
                <a:gd name="T24" fmla="*/ 104 w 1532"/>
                <a:gd name="T25" fmla="*/ 31 h 807"/>
                <a:gd name="T26" fmla="*/ 100 w 1532"/>
                <a:gd name="T27" fmla="*/ 30 h 807"/>
                <a:gd name="T28" fmla="*/ 95 w 1532"/>
                <a:gd name="T29" fmla="*/ 28 h 807"/>
                <a:gd name="T30" fmla="*/ 86 w 1532"/>
                <a:gd name="T31" fmla="*/ 26 h 807"/>
                <a:gd name="T32" fmla="*/ 76 w 1532"/>
                <a:gd name="T33" fmla="*/ 24 h 807"/>
                <a:gd name="T34" fmla="*/ 63 w 1532"/>
                <a:gd name="T35" fmla="*/ 22 h 807"/>
                <a:gd name="T36" fmla="*/ 53 w 1532"/>
                <a:gd name="T37" fmla="*/ 22 h 807"/>
                <a:gd name="T38" fmla="*/ 40 w 1532"/>
                <a:gd name="T39" fmla="*/ 21 h 807"/>
                <a:gd name="T40" fmla="*/ 27 w 1532"/>
                <a:gd name="T41" fmla="*/ 23 h 807"/>
                <a:gd name="T42" fmla="*/ 13 w 1532"/>
                <a:gd name="T43" fmla="*/ 25 h 807"/>
                <a:gd name="T44" fmla="*/ 0 w 1532"/>
                <a:gd name="T45" fmla="*/ 26 h 807"/>
                <a:gd name="T46" fmla="*/ 3 w 1532"/>
                <a:gd name="T47" fmla="*/ 23 h 807"/>
                <a:gd name="T48" fmla="*/ 5 w 1532"/>
                <a:gd name="T49" fmla="*/ 21 h 807"/>
                <a:gd name="T50" fmla="*/ 6 w 1532"/>
                <a:gd name="T51" fmla="*/ 16 h 807"/>
                <a:gd name="T52" fmla="*/ 8 w 1532"/>
                <a:gd name="T53" fmla="*/ 12 h 807"/>
                <a:gd name="T54" fmla="*/ 8 w 1532"/>
                <a:gd name="T55" fmla="*/ 8 h 807"/>
                <a:gd name="T56" fmla="*/ 9 w 1532"/>
                <a:gd name="T57" fmla="*/ 2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4104" name="Freeform 10"/>
            <p:cNvSpPr>
              <a:spLocks/>
            </p:cNvSpPr>
            <p:nvPr/>
          </p:nvSpPr>
          <p:spPr bwMode="auto">
            <a:xfrm>
              <a:off x="1557" y="732"/>
              <a:ext cx="138" cy="401"/>
            </a:xfrm>
            <a:custGeom>
              <a:avLst/>
              <a:gdLst>
                <a:gd name="T0" fmla="*/ 14 w 216"/>
                <a:gd name="T1" fmla="*/ 27 h 686"/>
                <a:gd name="T2" fmla="*/ 15 w 216"/>
                <a:gd name="T3" fmla="*/ 25 h 686"/>
                <a:gd name="T4" fmla="*/ 15 w 216"/>
                <a:gd name="T5" fmla="*/ 19 h 686"/>
                <a:gd name="T6" fmla="*/ 15 w 216"/>
                <a:gd name="T7" fmla="*/ 14 h 686"/>
                <a:gd name="T8" fmla="*/ 14 w 216"/>
                <a:gd name="T9" fmla="*/ 9 h 686"/>
                <a:gd name="T10" fmla="*/ 13 w 216"/>
                <a:gd name="T11" fmla="*/ 4 h 686"/>
                <a:gd name="T12" fmla="*/ 5 w 216"/>
                <a:gd name="T13" fmla="*/ 2 h 686"/>
                <a:gd name="T14" fmla="*/ 0 w 216"/>
                <a:gd name="T15" fmla="*/ 0 h 686"/>
                <a:gd name="T16" fmla="*/ 1 w 216"/>
                <a:gd name="T17" fmla="*/ 6 h 686"/>
                <a:gd name="T18" fmla="*/ 6 w 216"/>
                <a:gd name="T19" fmla="*/ 18 h 686"/>
                <a:gd name="T20" fmla="*/ 14 w 216"/>
                <a:gd name="T21" fmla="*/ 27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4105" name="Freeform 11"/>
            <p:cNvSpPr>
              <a:spLocks/>
            </p:cNvSpPr>
            <p:nvPr/>
          </p:nvSpPr>
          <p:spPr bwMode="auto">
            <a:xfrm>
              <a:off x="935" y="219"/>
              <a:ext cx="165" cy="454"/>
            </a:xfrm>
            <a:custGeom>
              <a:avLst/>
              <a:gdLst>
                <a:gd name="T0" fmla="*/ 0 w 256"/>
                <a:gd name="T1" fmla="*/ 0 h 776"/>
                <a:gd name="T2" fmla="*/ 3 w 256"/>
                <a:gd name="T3" fmla="*/ 1 h 776"/>
                <a:gd name="T4" fmla="*/ 5 w 256"/>
                <a:gd name="T5" fmla="*/ 2 h 776"/>
                <a:gd name="T6" fmla="*/ 6 w 256"/>
                <a:gd name="T7" fmla="*/ 3 h 776"/>
                <a:gd name="T8" fmla="*/ 8 w 256"/>
                <a:gd name="T9" fmla="*/ 3 h 776"/>
                <a:gd name="T10" fmla="*/ 10 w 256"/>
                <a:gd name="T11" fmla="*/ 4 h 776"/>
                <a:gd name="T12" fmla="*/ 12 w 256"/>
                <a:gd name="T13" fmla="*/ 4 h 776"/>
                <a:gd name="T14" fmla="*/ 15 w 256"/>
                <a:gd name="T15" fmla="*/ 4 h 776"/>
                <a:gd name="T16" fmla="*/ 18 w 256"/>
                <a:gd name="T17" fmla="*/ 5 h 776"/>
                <a:gd name="T18" fmla="*/ 17 w 256"/>
                <a:gd name="T19" fmla="*/ 9 h 776"/>
                <a:gd name="T20" fmla="*/ 15 w 256"/>
                <a:gd name="T21" fmla="*/ 16 h 776"/>
                <a:gd name="T22" fmla="*/ 15 w 256"/>
                <a:gd name="T23" fmla="*/ 20 h 776"/>
                <a:gd name="T24" fmla="*/ 15 w 256"/>
                <a:gd name="T25" fmla="*/ 22 h 776"/>
                <a:gd name="T26" fmla="*/ 15 w 256"/>
                <a:gd name="T27" fmla="*/ 24 h 776"/>
                <a:gd name="T28" fmla="*/ 16 w 256"/>
                <a:gd name="T29" fmla="*/ 31 h 776"/>
                <a:gd name="T30" fmla="*/ 14 w 256"/>
                <a:gd name="T31" fmla="*/ 27 h 776"/>
                <a:gd name="T32" fmla="*/ 10 w 256"/>
                <a:gd name="T33" fmla="*/ 22 h 776"/>
                <a:gd name="T34" fmla="*/ 6 w 256"/>
                <a:gd name="T35" fmla="*/ 16 h 776"/>
                <a:gd name="T36" fmla="*/ 5 w 256"/>
                <a:gd name="T37" fmla="*/ 13 h 776"/>
                <a:gd name="T38" fmla="*/ 4 w 256"/>
                <a:gd name="T39" fmla="*/ 11 h 776"/>
                <a:gd name="T40" fmla="*/ 3 w 256"/>
                <a:gd name="T41" fmla="*/ 9 h 776"/>
                <a:gd name="T42" fmla="*/ 1 w 256"/>
                <a:gd name="T43" fmla="*/ 4 h 776"/>
                <a:gd name="T44" fmla="*/ 0 w 256"/>
                <a:gd name="T45" fmla="*/ 1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4106" name="Freeform 12"/>
            <p:cNvSpPr>
              <a:spLocks/>
            </p:cNvSpPr>
            <p:nvPr/>
          </p:nvSpPr>
          <p:spPr bwMode="auto">
            <a:xfrm>
              <a:off x="1644" y="497"/>
              <a:ext cx="248" cy="437"/>
            </a:xfrm>
            <a:custGeom>
              <a:avLst/>
              <a:gdLst>
                <a:gd name="T0" fmla="*/ 27 w 387"/>
                <a:gd name="T1" fmla="*/ 27 h 747"/>
                <a:gd name="T2" fmla="*/ 21 w 387"/>
                <a:gd name="T3" fmla="*/ 26 h 747"/>
                <a:gd name="T4" fmla="*/ 16 w 387"/>
                <a:gd name="T5" fmla="*/ 26 h 747"/>
                <a:gd name="T6" fmla="*/ 11 w 387"/>
                <a:gd name="T7" fmla="*/ 27 h 747"/>
                <a:gd name="T8" fmla="*/ 6 w 387"/>
                <a:gd name="T9" fmla="*/ 27 h 747"/>
                <a:gd name="T10" fmla="*/ 4 w 387"/>
                <a:gd name="T11" fmla="*/ 30 h 747"/>
                <a:gd name="T12" fmla="*/ 3 w 387"/>
                <a:gd name="T13" fmla="*/ 26 h 747"/>
                <a:gd name="T14" fmla="*/ 2 w 387"/>
                <a:gd name="T15" fmla="*/ 23 h 747"/>
                <a:gd name="T16" fmla="*/ 1 w 387"/>
                <a:gd name="T17" fmla="*/ 20 h 747"/>
                <a:gd name="T18" fmla="*/ 1 w 387"/>
                <a:gd name="T19" fmla="*/ 16 h 747"/>
                <a:gd name="T20" fmla="*/ 1 w 387"/>
                <a:gd name="T21" fmla="*/ 12 h 747"/>
                <a:gd name="T22" fmla="*/ 1 w 387"/>
                <a:gd name="T23" fmla="*/ 9 h 747"/>
                <a:gd name="T24" fmla="*/ 0 w 387"/>
                <a:gd name="T25" fmla="*/ 5 h 747"/>
                <a:gd name="T26" fmla="*/ 1 w 387"/>
                <a:gd name="T27" fmla="*/ 2 h 747"/>
                <a:gd name="T28" fmla="*/ 5 w 387"/>
                <a:gd name="T29" fmla="*/ 1 h 747"/>
                <a:gd name="T30" fmla="*/ 14 w 387"/>
                <a:gd name="T31" fmla="*/ 1 h 747"/>
                <a:gd name="T32" fmla="*/ 19 w 387"/>
                <a:gd name="T33" fmla="*/ 0 h 747"/>
                <a:gd name="T34" fmla="*/ 26 w 387"/>
                <a:gd name="T35" fmla="*/ 1 h 747"/>
                <a:gd name="T36" fmla="*/ 23 w 387"/>
                <a:gd name="T37" fmla="*/ 4 h 747"/>
                <a:gd name="T38" fmla="*/ 23 w 387"/>
                <a:gd name="T39" fmla="*/ 7 h 747"/>
                <a:gd name="T40" fmla="*/ 22 w 387"/>
                <a:gd name="T41" fmla="*/ 9 h 747"/>
                <a:gd name="T42" fmla="*/ 22 w 387"/>
                <a:gd name="T43" fmla="*/ 12 h 747"/>
                <a:gd name="T44" fmla="*/ 22 w 387"/>
                <a:gd name="T45" fmla="*/ 15 h 747"/>
                <a:gd name="T46" fmla="*/ 23 w 387"/>
                <a:gd name="T47" fmla="*/ 18 h 747"/>
                <a:gd name="T48" fmla="*/ 24 w 387"/>
                <a:gd name="T49" fmla="*/ 21 h 747"/>
                <a:gd name="T50" fmla="*/ 26 w 387"/>
                <a:gd name="T51" fmla="*/ 24 h 747"/>
                <a:gd name="T52" fmla="*/ 27 w 387"/>
                <a:gd name="T53" fmla="*/ 27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rgbClr val="FFFFFF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4107" name="Freeform 13"/>
            <p:cNvSpPr>
              <a:spLocks/>
            </p:cNvSpPr>
            <p:nvPr/>
          </p:nvSpPr>
          <p:spPr bwMode="auto">
            <a:xfrm>
              <a:off x="1678" y="864"/>
              <a:ext cx="282" cy="285"/>
            </a:xfrm>
            <a:custGeom>
              <a:avLst/>
              <a:gdLst>
                <a:gd name="T0" fmla="*/ 30 w 441"/>
                <a:gd name="T1" fmla="*/ 19 h 487"/>
                <a:gd name="T2" fmla="*/ 26 w 441"/>
                <a:gd name="T3" fmla="*/ 12 h 487"/>
                <a:gd name="T4" fmla="*/ 24 w 441"/>
                <a:gd name="T5" fmla="*/ 6 h 487"/>
                <a:gd name="T6" fmla="*/ 23 w 441"/>
                <a:gd name="T7" fmla="*/ 2 h 487"/>
                <a:gd name="T8" fmla="*/ 17 w 441"/>
                <a:gd name="T9" fmla="*/ 1 h 487"/>
                <a:gd name="T10" fmla="*/ 14 w 441"/>
                <a:gd name="T11" fmla="*/ 1 h 487"/>
                <a:gd name="T12" fmla="*/ 11 w 441"/>
                <a:gd name="T13" fmla="*/ 0 h 487"/>
                <a:gd name="T14" fmla="*/ 7 w 441"/>
                <a:gd name="T15" fmla="*/ 1 h 487"/>
                <a:gd name="T16" fmla="*/ 3 w 441"/>
                <a:gd name="T17" fmla="*/ 1 h 487"/>
                <a:gd name="T18" fmla="*/ 0 w 441"/>
                <a:gd name="T19" fmla="*/ 2 h 487"/>
                <a:gd name="T20" fmla="*/ 1 w 441"/>
                <a:gd name="T21" fmla="*/ 6 h 487"/>
                <a:gd name="T22" fmla="*/ 1 w 441"/>
                <a:gd name="T23" fmla="*/ 10 h 487"/>
                <a:gd name="T24" fmla="*/ 1 w 441"/>
                <a:gd name="T25" fmla="*/ 13 h 487"/>
                <a:gd name="T26" fmla="*/ 1 w 441"/>
                <a:gd name="T27" fmla="*/ 15 h 487"/>
                <a:gd name="T28" fmla="*/ 1 w 441"/>
                <a:gd name="T29" fmla="*/ 18 h 487"/>
                <a:gd name="T30" fmla="*/ 2 w 441"/>
                <a:gd name="T31" fmla="*/ 18 h 487"/>
                <a:gd name="T32" fmla="*/ 6 w 441"/>
                <a:gd name="T33" fmla="*/ 17 h 487"/>
                <a:gd name="T34" fmla="*/ 13 w 441"/>
                <a:gd name="T35" fmla="*/ 17 h 487"/>
                <a:gd name="T36" fmla="*/ 20 w 441"/>
                <a:gd name="T37" fmla="*/ 17 h 487"/>
                <a:gd name="T38" fmla="*/ 26 w 441"/>
                <a:gd name="T39" fmla="*/ 17 h 487"/>
                <a:gd name="T40" fmla="*/ 29 w 441"/>
                <a:gd name="T41" fmla="*/ 18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4108" name="Freeform 14"/>
            <p:cNvSpPr>
              <a:spLocks/>
            </p:cNvSpPr>
            <p:nvPr/>
          </p:nvSpPr>
          <p:spPr bwMode="auto">
            <a:xfrm>
              <a:off x="969" y="1101"/>
              <a:ext cx="354" cy="219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5 h 375"/>
                <a:gd name="T4" fmla="*/ 6 w 552"/>
                <a:gd name="T5" fmla="*/ 13 h 375"/>
                <a:gd name="T6" fmla="*/ 9 w 552"/>
                <a:gd name="T7" fmla="*/ 12 h 375"/>
                <a:gd name="T8" fmla="*/ 15 w 552"/>
                <a:gd name="T9" fmla="*/ 11 h 375"/>
                <a:gd name="T10" fmla="*/ 21 w 552"/>
                <a:gd name="T11" fmla="*/ 12 h 375"/>
                <a:gd name="T12" fmla="*/ 27 w 552"/>
                <a:gd name="T13" fmla="*/ 12 h 375"/>
                <a:gd name="T14" fmla="*/ 34 w 552"/>
                <a:gd name="T15" fmla="*/ 13 h 375"/>
                <a:gd name="T16" fmla="*/ 38 w 552"/>
                <a:gd name="T17" fmla="*/ 11 h 375"/>
                <a:gd name="T18" fmla="*/ 38 w 552"/>
                <a:gd name="T19" fmla="*/ 9 h 375"/>
                <a:gd name="T20" fmla="*/ 34 w 552"/>
                <a:gd name="T21" fmla="*/ 8 h 375"/>
                <a:gd name="T22" fmla="*/ 24 w 552"/>
                <a:gd name="T23" fmla="*/ 4 h 375"/>
                <a:gd name="T24" fmla="*/ 13 w 552"/>
                <a:gd name="T25" fmla="*/ 2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4109" name="Freeform 15"/>
            <p:cNvSpPr>
              <a:spLocks/>
            </p:cNvSpPr>
            <p:nvPr/>
          </p:nvSpPr>
          <p:spPr bwMode="auto">
            <a:xfrm>
              <a:off x="1645" y="1290"/>
              <a:ext cx="54" cy="115"/>
            </a:xfrm>
            <a:custGeom>
              <a:avLst/>
              <a:gdLst>
                <a:gd name="T0" fmla="*/ 0 w 84"/>
                <a:gd name="T1" fmla="*/ 8 h 196"/>
                <a:gd name="T2" fmla="*/ 1 w 84"/>
                <a:gd name="T3" fmla="*/ 0 h 196"/>
                <a:gd name="T4" fmla="*/ 6 w 84"/>
                <a:gd name="T5" fmla="*/ 5 h 196"/>
                <a:gd name="T6" fmla="*/ 2 w 84"/>
                <a:gd name="T7" fmla="*/ 7 h 196"/>
                <a:gd name="T8" fmla="*/ 1 w 84"/>
                <a:gd name="T9" fmla="*/ 8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4110" name="Freeform 16"/>
            <p:cNvSpPr>
              <a:spLocks/>
            </p:cNvSpPr>
            <p:nvPr/>
          </p:nvSpPr>
          <p:spPr bwMode="auto">
            <a:xfrm>
              <a:off x="982" y="1003"/>
              <a:ext cx="722" cy="370"/>
            </a:xfrm>
            <a:custGeom>
              <a:avLst/>
              <a:gdLst>
                <a:gd name="T0" fmla="*/ 77 w 1129"/>
                <a:gd name="T1" fmla="*/ 25 h 632"/>
                <a:gd name="T2" fmla="*/ 77 w 1129"/>
                <a:gd name="T3" fmla="*/ 22 h 632"/>
                <a:gd name="T4" fmla="*/ 77 w 1129"/>
                <a:gd name="T5" fmla="*/ 17 h 632"/>
                <a:gd name="T6" fmla="*/ 77 w 1129"/>
                <a:gd name="T7" fmla="*/ 14 h 632"/>
                <a:gd name="T8" fmla="*/ 77 w 1129"/>
                <a:gd name="T9" fmla="*/ 11 h 632"/>
                <a:gd name="T10" fmla="*/ 76 w 1129"/>
                <a:gd name="T11" fmla="*/ 9 h 632"/>
                <a:gd name="T12" fmla="*/ 74 w 1129"/>
                <a:gd name="T13" fmla="*/ 7 h 632"/>
                <a:gd name="T14" fmla="*/ 72 w 1129"/>
                <a:gd name="T15" fmla="*/ 6 h 632"/>
                <a:gd name="T16" fmla="*/ 63 w 1129"/>
                <a:gd name="T17" fmla="*/ 3 h 632"/>
                <a:gd name="T18" fmla="*/ 54 w 1129"/>
                <a:gd name="T19" fmla="*/ 1 h 632"/>
                <a:gd name="T20" fmla="*/ 48 w 1129"/>
                <a:gd name="T21" fmla="*/ 1 h 632"/>
                <a:gd name="T22" fmla="*/ 39 w 1129"/>
                <a:gd name="T23" fmla="*/ 0 h 632"/>
                <a:gd name="T24" fmla="*/ 31 w 1129"/>
                <a:gd name="T25" fmla="*/ 0 h 632"/>
                <a:gd name="T26" fmla="*/ 27 w 1129"/>
                <a:gd name="T27" fmla="*/ 1 h 632"/>
                <a:gd name="T28" fmla="*/ 35 w 1129"/>
                <a:gd name="T29" fmla="*/ 16 h 632"/>
                <a:gd name="T30" fmla="*/ 35 w 1129"/>
                <a:gd name="T31" fmla="*/ 18 h 632"/>
                <a:gd name="T32" fmla="*/ 33 w 1129"/>
                <a:gd name="T33" fmla="*/ 19 h 632"/>
                <a:gd name="T34" fmla="*/ 26 w 1129"/>
                <a:gd name="T35" fmla="*/ 19 h 632"/>
                <a:gd name="T36" fmla="*/ 11 w 1129"/>
                <a:gd name="T37" fmla="*/ 18 h 632"/>
                <a:gd name="T38" fmla="*/ 4 w 1129"/>
                <a:gd name="T39" fmla="*/ 19 h 632"/>
                <a:gd name="T40" fmla="*/ 0 w 1129"/>
                <a:gd name="T41" fmla="*/ 22 h 632"/>
                <a:gd name="T42" fmla="*/ 3 w 1129"/>
                <a:gd name="T43" fmla="*/ 23 h 632"/>
                <a:gd name="T44" fmla="*/ 8 w 1129"/>
                <a:gd name="T45" fmla="*/ 25 h 632"/>
                <a:gd name="T46" fmla="*/ 11 w 1129"/>
                <a:gd name="T47" fmla="*/ 25 h 632"/>
                <a:gd name="T48" fmla="*/ 17 w 1129"/>
                <a:gd name="T49" fmla="*/ 25 h 632"/>
                <a:gd name="T50" fmla="*/ 24 w 1129"/>
                <a:gd name="T51" fmla="*/ 25 h 632"/>
                <a:gd name="T52" fmla="*/ 33 w 1129"/>
                <a:gd name="T53" fmla="*/ 23 h 632"/>
                <a:gd name="T54" fmla="*/ 43 w 1129"/>
                <a:gd name="T55" fmla="*/ 23 h 632"/>
                <a:gd name="T56" fmla="*/ 49 w 1129"/>
                <a:gd name="T57" fmla="*/ 22 h 632"/>
                <a:gd name="T58" fmla="*/ 56 w 1129"/>
                <a:gd name="T59" fmla="*/ 21 h 632"/>
                <a:gd name="T60" fmla="*/ 63 w 1129"/>
                <a:gd name="T61" fmla="*/ 21 h 632"/>
                <a:gd name="T62" fmla="*/ 70 w 1129"/>
                <a:gd name="T63" fmla="*/ 22 h 632"/>
                <a:gd name="T64" fmla="*/ 72 w 1129"/>
                <a:gd name="T65" fmla="*/ 23 h 632"/>
                <a:gd name="T66" fmla="*/ 75 w 1129"/>
                <a:gd name="T67" fmla="*/ 23 h 632"/>
                <a:gd name="T68" fmla="*/ 77 w 1129"/>
                <a:gd name="T69" fmla="*/ 25 h 632"/>
                <a:gd name="T70" fmla="*/ 77 w 1129"/>
                <a:gd name="T71" fmla="*/ 25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4111" name="Freeform 17"/>
            <p:cNvSpPr>
              <a:spLocks/>
            </p:cNvSpPr>
            <p:nvPr/>
          </p:nvSpPr>
          <p:spPr bwMode="auto">
            <a:xfrm>
              <a:off x="1645" y="1098"/>
              <a:ext cx="366" cy="324"/>
            </a:xfrm>
            <a:custGeom>
              <a:avLst/>
              <a:gdLst>
                <a:gd name="T0" fmla="*/ 5 w 572"/>
                <a:gd name="T1" fmla="*/ 2 h 553"/>
                <a:gd name="T2" fmla="*/ 8 w 572"/>
                <a:gd name="T3" fmla="*/ 1 h 553"/>
                <a:gd name="T4" fmla="*/ 14 w 572"/>
                <a:gd name="T5" fmla="*/ 0 h 553"/>
                <a:gd name="T6" fmla="*/ 19 w 572"/>
                <a:gd name="T7" fmla="*/ 0 h 553"/>
                <a:gd name="T8" fmla="*/ 26 w 572"/>
                <a:gd name="T9" fmla="*/ 1 h 553"/>
                <a:gd name="T10" fmla="*/ 30 w 572"/>
                <a:gd name="T11" fmla="*/ 1 h 553"/>
                <a:gd name="T12" fmla="*/ 33 w 572"/>
                <a:gd name="T13" fmla="*/ 2 h 553"/>
                <a:gd name="T14" fmla="*/ 35 w 572"/>
                <a:gd name="T15" fmla="*/ 5 h 553"/>
                <a:gd name="T16" fmla="*/ 36 w 572"/>
                <a:gd name="T17" fmla="*/ 8 h 553"/>
                <a:gd name="T18" fmla="*/ 36 w 572"/>
                <a:gd name="T19" fmla="*/ 9 h 553"/>
                <a:gd name="T20" fmla="*/ 38 w 572"/>
                <a:gd name="T21" fmla="*/ 13 h 553"/>
                <a:gd name="T22" fmla="*/ 38 w 572"/>
                <a:gd name="T23" fmla="*/ 15 h 553"/>
                <a:gd name="T24" fmla="*/ 39 w 572"/>
                <a:gd name="T25" fmla="*/ 19 h 553"/>
                <a:gd name="T26" fmla="*/ 39 w 572"/>
                <a:gd name="T27" fmla="*/ 21 h 553"/>
                <a:gd name="T28" fmla="*/ 36 w 572"/>
                <a:gd name="T29" fmla="*/ 21 h 553"/>
                <a:gd name="T30" fmla="*/ 31 w 572"/>
                <a:gd name="T31" fmla="*/ 21 h 553"/>
                <a:gd name="T32" fmla="*/ 27 w 572"/>
                <a:gd name="T33" fmla="*/ 21 h 553"/>
                <a:gd name="T34" fmla="*/ 24 w 572"/>
                <a:gd name="T35" fmla="*/ 21 h 553"/>
                <a:gd name="T36" fmla="*/ 20 w 572"/>
                <a:gd name="T37" fmla="*/ 21 h 553"/>
                <a:gd name="T38" fmla="*/ 15 w 572"/>
                <a:gd name="T39" fmla="*/ 22 h 553"/>
                <a:gd name="T40" fmla="*/ 12 w 572"/>
                <a:gd name="T41" fmla="*/ 22 h 553"/>
                <a:gd name="T42" fmla="*/ 6 w 572"/>
                <a:gd name="T43" fmla="*/ 22 h 553"/>
                <a:gd name="T44" fmla="*/ 0 w 572"/>
                <a:gd name="T45" fmla="*/ 21 h 553"/>
                <a:gd name="T46" fmla="*/ 2 w 572"/>
                <a:gd name="T47" fmla="*/ 19 h 553"/>
                <a:gd name="T48" fmla="*/ 5 w 572"/>
                <a:gd name="T49" fmla="*/ 19 h 553"/>
                <a:gd name="T50" fmla="*/ 6 w 572"/>
                <a:gd name="T51" fmla="*/ 17 h 553"/>
                <a:gd name="T52" fmla="*/ 6 w 572"/>
                <a:gd name="T53" fmla="*/ 13 h 553"/>
                <a:gd name="T54" fmla="*/ 6 w 572"/>
                <a:gd name="T55" fmla="*/ 10 h 553"/>
                <a:gd name="T56" fmla="*/ 6 w 572"/>
                <a:gd name="T57" fmla="*/ 4 h 553"/>
                <a:gd name="T58" fmla="*/ 5 w 572"/>
                <a:gd name="T59" fmla="*/ 2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4112" name="Freeform 18"/>
            <p:cNvSpPr>
              <a:spLocks/>
            </p:cNvSpPr>
            <p:nvPr/>
          </p:nvSpPr>
          <p:spPr bwMode="auto">
            <a:xfrm>
              <a:off x="1484" y="499"/>
              <a:ext cx="199" cy="431"/>
            </a:xfrm>
            <a:custGeom>
              <a:avLst/>
              <a:gdLst>
                <a:gd name="T0" fmla="*/ 17 w 310"/>
                <a:gd name="T1" fmla="*/ 5 h 736"/>
                <a:gd name="T2" fmla="*/ 15 w 310"/>
                <a:gd name="T3" fmla="*/ 5 h 736"/>
                <a:gd name="T4" fmla="*/ 12 w 310"/>
                <a:gd name="T5" fmla="*/ 5 h 736"/>
                <a:gd name="T6" fmla="*/ 8 w 310"/>
                <a:gd name="T7" fmla="*/ 4 h 736"/>
                <a:gd name="T8" fmla="*/ 4 w 310"/>
                <a:gd name="T9" fmla="*/ 2 h 736"/>
                <a:gd name="T10" fmla="*/ 0 w 310"/>
                <a:gd name="T11" fmla="*/ 0 h 736"/>
                <a:gd name="T12" fmla="*/ 1 w 310"/>
                <a:gd name="T13" fmla="*/ 5 h 736"/>
                <a:gd name="T14" fmla="*/ 1 w 310"/>
                <a:gd name="T15" fmla="*/ 9 h 736"/>
                <a:gd name="T16" fmla="*/ 1 w 310"/>
                <a:gd name="T17" fmla="*/ 12 h 736"/>
                <a:gd name="T18" fmla="*/ 1 w 310"/>
                <a:gd name="T19" fmla="*/ 15 h 736"/>
                <a:gd name="T20" fmla="*/ 3 w 310"/>
                <a:gd name="T21" fmla="*/ 20 h 736"/>
                <a:gd name="T22" fmla="*/ 8 w 310"/>
                <a:gd name="T23" fmla="*/ 22 h 736"/>
                <a:gd name="T24" fmla="*/ 10 w 310"/>
                <a:gd name="T25" fmla="*/ 25 h 736"/>
                <a:gd name="T26" fmla="*/ 14 w 310"/>
                <a:gd name="T27" fmla="*/ 27 h 736"/>
                <a:gd name="T28" fmla="*/ 22 w 310"/>
                <a:gd name="T29" fmla="*/ 30 h 736"/>
                <a:gd name="T30" fmla="*/ 20 w 310"/>
                <a:gd name="T31" fmla="*/ 18 h 736"/>
                <a:gd name="T32" fmla="*/ 20 w 310"/>
                <a:gd name="T33" fmla="*/ 15 h 736"/>
                <a:gd name="T34" fmla="*/ 18 w 310"/>
                <a:gd name="T35" fmla="*/ 10 h 736"/>
                <a:gd name="T36" fmla="*/ 17 w 310"/>
                <a:gd name="T37" fmla="*/ 5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4113" name="Freeform 19"/>
            <p:cNvSpPr>
              <a:spLocks/>
            </p:cNvSpPr>
            <p:nvPr/>
          </p:nvSpPr>
          <p:spPr bwMode="auto">
            <a:xfrm>
              <a:off x="1064" y="273"/>
              <a:ext cx="507" cy="577"/>
            </a:xfrm>
            <a:custGeom>
              <a:avLst/>
              <a:gdLst>
                <a:gd name="T0" fmla="*/ 6 w 835"/>
                <a:gd name="T1" fmla="*/ 26 h 1051"/>
                <a:gd name="T2" fmla="*/ 1 w 835"/>
                <a:gd name="T3" fmla="*/ 20 h 1051"/>
                <a:gd name="T4" fmla="*/ 1 w 835"/>
                <a:gd name="T5" fmla="*/ 18 h 1051"/>
                <a:gd name="T6" fmla="*/ 0 w 835"/>
                <a:gd name="T7" fmla="*/ 14 h 1051"/>
                <a:gd name="T8" fmla="*/ 1 w 835"/>
                <a:gd name="T9" fmla="*/ 4 h 1051"/>
                <a:gd name="T10" fmla="*/ 2 w 835"/>
                <a:gd name="T11" fmla="*/ 1 h 1051"/>
                <a:gd name="T12" fmla="*/ 8 w 835"/>
                <a:gd name="T13" fmla="*/ 0 h 1051"/>
                <a:gd name="T14" fmla="*/ 19 w 835"/>
                <a:gd name="T15" fmla="*/ 1 h 1051"/>
                <a:gd name="T16" fmla="*/ 29 w 835"/>
                <a:gd name="T17" fmla="*/ 2 h 1051"/>
                <a:gd name="T18" fmla="*/ 36 w 835"/>
                <a:gd name="T19" fmla="*/ 5 h 1051"/>
                <a:gd name="T20" fmla="*/ 36 w 835"/>
                <a:gd name="T21" fmla="*/ 7 h 1051"/>
                <a:gd name="T22" fmla="*/ 35 w 835"/>
                <a:gd name="T23" fmla="*/ 11 h 1051"/>
                <a:gd name="T24" fmla="*/ 35 w 835"/>
                <a:gd name="T25" fmla="*/ 13 h 1051"/>
                <a:gd name="T26" fmla="*/ 35 w 835"/>
                <a:gd name="T27" fmla="*/ 16 h 1051"/>
                <a:gd name="T28" fmla="*/ 35 w 835"/>
                <a:gd name="T29" fmla="*/ 19 h 1051"/>
                <a:gd name="T30" fmla="*/ 37 w 835"/>
                <a:gd name="T31" fmla="*/ 22 h 1051"/>
                <a:gd name="T32" fmla="*/ 38 w 835"/>
                <a:gd name="T33" fmla="*/ 24 h 1051"/>
                <a:gd name="T34" fmla="*/ 42 w 835"/>
                <a:gd name="T35" fmla="*/ 29 h 1051"/>
                <a:gd name="T36" fmla="*/ 37 w 835"/>
                <a:gd name="T37" fmla="*/ 29 h 1051"/>
                <a:gd name="T38" fmla="*/ 32 w 835"/>
                <a:gd name="T39" fmla="*/ 27 h 1051"/>
                <a:gd name="T40" fmla="*/ 26 w 835"/>
                <a:gd name="T41" fmla="*/ 26 h 1051"/>
                <a:gd name="T42" fmla="*/ 21 w 835"/>
                <a:gd name="T43" fmla="*/ 26 h 1051"/>
                <a:gd name="T44" fmla="*/ 13 w 835"/>
                <a:gd name="T45" fmla="*/ 25 h 1051"/>
                <a:gd name="T46" fmla="*/ 6 w 835"/>
                <a:gd name="T47" fmla="*/ 26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rgbClr val="FFFFFF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4114" name="Freeform 20"/>
            <p:cNvSpPr>
              <a:spLocks/>
            </p:cNvSpPr>
            <p:nvPr/>
          </p:nvSpPr>
          <p:spPr bwMode="auto">
            <a:xfrm>
              <a:off x="1094" y="725"/>
              <a:ext cx="599" cy="399"/>
            </a:xfrm>
            <a:custGeom>
              <a:avLst/>
              <a:gdLst>
                <a:gd name="T0" fmla="*/ 16 w 936"/>
                <a:gd name="T1" fmla="*/ 19 h 682"/>
                <a:gd name="T2" fmla="*/ 21 w 936"/>
                <a:gd name="T3" fmla="*/ 19 h 682"/>
                <a:gd name="T4" fmla="*/ 33 w 936"/>
                <a:gd name="T5" fmla="*/ 19 h 682"/>
                <a:gd name="T6" fmla="*/ 46 w 936"/>
                <a:gd name="T7" fmla="*/ 22 h 682"/>
                <a:gd name="T8" fmla="*/ 55 w 936"/>
                <a:gd name="T9" fmla="*/ 23 h 682"/>
                <a:gd name="T10" fmla="*/ 60 w 936"/>
                <a:gd name="T11" fmla="*/ 26 h 682"/>
                <a:gd name="T12" fmla="*/ 64 w 936"/>
                <a:gd name="T13" fmla="*/ 27 h 682"/>
                <a:gd name="T14" fmla="*/ 56 w 936"/>
                <a:gd name="T15" fmla="*/ 19 h 682"/>
                <a:gd name="T16" fmla="*/ 53 w 936"/>
                <a:gd name="T17" fmla="*/ 12 h 682"/>
                <a:gd name="T18" fmla="*/ 51 w 936"/>
                <a:gd name="T19" fmla="*/ 9 h 682"/>
                <a:gd name="T20" fmla="*/ 39 w 936"/>
                <a:gd name="T21" fmla="*/ 5 h 682"/>
                <a:gd name="T22" fmla="*/ 28 w 936"/>
                <a:gd name="T23" fmla="*/ 3 h 682"/>
                <a:gd name="T24" fmla="*/ 20 w 936"/>
                <a:gd name="T25" fmla="*/ 2 h 682"/>
                <a:gd name="T26" fmla="*/ 10 w 936"/>
                <a:gd name="T27" fmla="*/ 1 h 682"/>
                <a:gd name="T28" fmla="*/ 0 w 936"/>
                <a:gd name="T29" fmla="*/ 0 h 682"/>
                <a:gd name="T30" fmla="*/ 5 w 936"/>
                <a:gd name="T31" fmla="*/ 6 h 682"/>
                <a:gd name="T32" fmla="*/ 8 w 936"/>
                <a:gd name="T33" fmla="*/ 11 h 682"/>
                <a:gd name="T34" fmla="*/ 12 w 936"/>
                <a:gd name="T35" fmla="*/ 18 h 682"/>
                <a:gd name="T36" fmla="*/ 15 w 936"/>
                <a:gd name="T37" fmla="*/ 19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4115" name="Freeform 21"/>
            <p:cNvSpPr>
              <a:spLocks/>
            </p:cNvSpPr>
            <p:nvPr/>
          </p:nvSpPr>
          <p:spPr bwMode="auto">
            <a:xfrm rot="11000101" flipV="1">
              <a:off x="192" y="234"/>
              <a:ext cx="224" cy="1262"/>
            </a:xfrm>
            <a:custGeom>
              <a:avLst/>
              <a:gdLst>
                <a:gd name="T0" fmla="*/ 11 w 369"/>
                <a:gd name="T1" fmla="*/ 0 h 2298"/>
                <a:gd name="T2" fmla="*/ 7 w 369"/>
                <a:gd name="T3" fmla="*/ 5 h 2298"/>
                <a:gd name="T4" fmla="*/ 4 w 369"/>
                <a:gd name="T5" fmla="*/ 9 h 2298"/>
                <a:gd name="T6" fmla="*/ 2 w 369"/>
                <a:gd name="T7" fmla="*/ 13 h 2298"/>
                <a:gd name="T8" fmla="*/ 1 w 369"/>
                <a:gd name="T9" fmla="*/ 18 h 2298"/>
                <a:gd name="T10" fmla="*/ 0 w 369"/>
                <a:gd name="T11" fmla="*/ 23 h 2298"/>
                <a:gd name="T12" fmla="*/ 0 w 369"/>
                <a:gd name="T13" fmla="*/ 29 h 2298"/>
                <a:gd name="T14" fmla="*/ 1 w 369"/>
                <a:gd name="T15" fmla="*/ 34 h 2298"/>
                <a:gd name="T16" fmla="*/ 4 w 369"/>
                <a:gd name="T17" fmla="*/ 40 h 2298"/>
                <a:gd name="T18" fmla="*/ 6 w 369"/>
                <a:gd name="T19" fmla="*/ 45 h 2298"/>
                <a:gd name="T20" fmla="*/ 11 w 369"/>
                <a:gd name="T21" fmla="*/ 52 h 2298"/>
                <a:gd name="T22" fmla="*/ 13 w 369"/>
                <a:gd name="T23" fmla="*/ 56 h 2298"/>
                <a:gd name="T24" fmla="*/ 13 w 369"/>
                <a:gd name="T25" fmla="*/ 59 h 2298"/>
                <a:gd name="T26" fmla="*/ 13 w 369"/>
                <a:gd name="T27" fmla="*/ 63 h 2298"/>
                <a:gd name="T28" fmla="*/ 18 w 369"/>
                <a:gd name="T29" fmla="*/ 59 h 2298"/>
                <a:gd name="T30" fmla="*/ 18 w 369"/>
                <a:gd name="T31" fmla="*/ 57 h 2298"/>
                <a:gd name="T32" fmla="*/ 16 w 369"/>
                <a:gd name="T33" fmla="*/ 53 h 2298"/>
                <a:gd name="T34" fmla="*/ 14 w 369"/>
                <a:gd name="T35" fmla="*/ 49 h 2298"/>
                <a:gd name="T36" fmla="*/ 12 w 369"/>
                <a:gd name="T37" fmla="*/ 46 h 2298"/>
                <a:gd name="T38" fmla="*/ 9 w 369"/>
                <a:gd name="T39" fmla="*/ 41 h 2298"/>
                <a:gd name="T40" fmla="*/ 7 w 369"/>
                <a:gd name="T41" fmla="*/ 38 h 2298"/>
                <a:gd name="T42" fmla="*/ 5 w 369"/>
                <a:gd name="T43" fmla="*/ 35 h 2298"/>
                <a:gd name="T44" fmla="*/ 3 w 369"/>
                <a:gd name="T45" fmla="*/ 32 h 2298"/>
                <a:gd name="T46" fmla="*/ 2 w 369"/>
                <a:gd name="T47" fmla="*/ 27 h 2298"/>
                <a:gd name="T48" fmla="*/ 2 w 369"/>
                <a:gd name="T49" fmla="*/ 21 h 2298"/>
                <a:gd name="T50" fmla="*/ 2 w 369"/>
                <a:gd name="T51" fmla="*/ 16 h 2298"/>
                <a:gd name="T52" fmla="*/ 4 w 369"/>
                <a:gd name="T53" fmla="*/ 12 h 2298"/>
                <a:gd name="T54" fmla="*/ 7 w 369"/>
                <a:gd name="T55" fmla="*/ 7 h 2298"/>
                <a:gd name="T56" fmla="*/ 1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4116" name="Oval 22"/>
            <p:cNvSpPr>
              <a:spLocks noChangeArrowheads="1"/>
            </p:cNvSpPr>
            <p:nvPr/>
          </p:nvSpPr>
          <p:spPr bwMode="auto">
            <a:xfrm>
              <a:off x="317" y="1123"/>
              <a:ext cx="49" cy="41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56108" tIns="28054" rIns="56108" bIns="28054">
              <a:spAutoFit/>
            </a:bodyPr>
            <a:lstStyle/>
            <a:p>
              <a:endParaRPr kumimoji="1" lang="ru-RU" sz="2000">
                <a:latin typeface="Times New Roman" pitchFamily="18" charset="0"/>
              </a:endParaRPr>
            </a:p>
          </p:txBody>
        </p:sp>
        <p:sp>
          <p:nvSpPr>
            <p:cNvPr id="4117" name="Freeform 23"/>
            <p:cNvSpPr>
              <a:spLocks/>
            </p:cNvSpPr>
            <p:nvPr/>
          </p:nvSpPr>
          <p:spPr bwMode="auto">
            <a:xfrm>
              <a:off x="354" y="144"/>
              <a:ext cx="735" cy="546"/>
            </a:xfrm>
            <a:custGeom>
              <a:avLst/>
              <a:gdLst>
                <a:gd name="T0" fmla="*/ 0 w 1202"/>
                <a:gd name="T1" fmla="*/ 2 h 1177"/>
                <a:gd name="T2" fmla="*/ 2 w 1202"/>
                <a:gd name="T3" fmla="*/ 2 h 1177"/>
                <a:gd name="T4" fmla="*/ 4 w 1202"/>
                <a:gd name="T5" fmla="*/ 1 h 1177"/>
                <a:gd name="T6" fmla="*/ 6 w 1202"/>
                <a:gd name="T7" fmla="*/ 1 h 1177"/>
                <a:gd name="T8" fmla="*/ 10 w 1202"/>
                <a:gd name="T9" fmla="*/ 0 h 1177"/>
                <a:gd name="T10" fmla="*/ 13 w 1202"/>
                <a:gd name="T11" fmla="*/ 0 h 1177"/>
                <a:gd name="T12" fmla="*/ 17 w 1202"/>
                <a:gd name="T13" fmla="*/ 0 h 1177"/>
                <a:gd name="T14" fmla="*/ 20 w 1202"/>
                <a:gd name="T15" fmla="*/ 0 h 1177"/>
                <a:gd name="T16" fmla="*/ 24 w 1202"/>
                <a:gd name="T17" fmla="*/ 0 h 1177"/>
                <a:gd name="T18" fmla="*/ 28 w 1202"/>
                <a:gd name="T19" fmla="*/ 0 h 1177"/>
                <a:gd name="T20" fmla="*/ 32 w 1202"/>
                <a:gd name="T21" fmla="*/ 0 h 1177"/>
                <a:gd name="T22" fmla="*/ 37 w 1202"/>
                <a:gd name="T23" fmla="*/ 0 h 1177"/>
                <a:gd name="T24" fmla="*/ 40 w 1202"/>
                <a:gd name="T25" fmla="*/ 0 h 1177"/>
                <a:gd name="T26" fmla="*/ 43 w 1202"/>
                <a:gd name="T27" fmla="*/ 0 h 1177"/>
                <a:gd name="T28" fmla="*/ 46 w 1202"/>
                <a:gd name="T29" fmla="*/ 1 h 1177"/>
                <a:gd name="T30" fmla="*/ 49 w 1202"/>
                <a:gd name="T31" fmla="*/ 1 h 1177"/>
                <a:gd name="T32" fmla="*/ 51 w 1202"/>
                <a:gd name="T33" fmla="*/ 2 h 1177"/>
                <a:gd name="T34" fmla="*/ 51 w 1202"/>
                <a:gd name="T35" fmla="*/ 3 h 1177"/>
                <a:gd name="T36" fmla="*/ 51 w 1202"/>
                <a:gd name="T37" fmla="*/ 3 h 1177"/>
                <a:gd name="T38" fmla="*/ 51 w 1202"/>
                <a:gd name="T39" fmla="*/ 4 h 1177"/>
                <a:gd name="T40" fmla="*/ 53 w 1202"/>
                <a:gd name="T41" fmla="*/ 5 h 1177"/>
                <a:gd name="T42" fmla="*/ 54 w 1202"/>
                <a:gd name="T43" fmla="*/ 6 h 1177"/>
                <a:gd name="T44" fmla="*/ 57 w 1202"/>
                <a:gd name="T45" fmla="*/ 8 h 1177"/>
                <a:gd name="T46" fmla="*/ 60 w 1202"/>
                <a:gd name="T47" fmla="*/ 10 h 1177"/>
                <a:gd name="T48" fmla="*/ 63 w 1202"/>
                <a:gd name="T49" fmla="*/ 12 h 1177"/>
                <a:gd name="T50" fmla="*/ 63 w 1202"/>
                <a:gd name="T51" fmla="*/ 12 h 1177"/>
                <a:gd name="T52" fmla="*/ 63 w 1202"/>
                <a:gd name="T53" fmla="*/ 12 h 1177"/>
                <a:gd name="T54" fmla="*/ 59 w 1202"/>
                <a:gd name="T55" fmla="*/ 12 h 1177"/>
                <a:gd name="T56" fmla="*/ 56 w 1202"/>
                <a:gd name="T57" fmla="*/ 11 h 1177"/>
                <a:gd name="T58" fmla="*/ 51 w 1202"/>
                <a:gd name="T59" fmla="*/ 10 h 1177"/>
                <a:gd name="T60" fmla="*/ 46 w 1202"/>
                <a:gd name="T61" fmla="*/ 10 h 1177"/>
                <a:gd name="T62" fmla="*/ 41 w 1202"/>
                <a:gd name="T63" fmla="*/ 9 h 1177"/>
                <a:gd name="T64" fmla="*/ 35 w 1202"/>
                <a:gd name="T65" fmla="*/ 9 h 1177"/>
                <a:gd name="T66" fmla="*/ 30 w 1202"/>
                <a:gd name="T67" fmla="*/ 8 h 1177"/>
                <a:gd name="T68" fmla="*/ 24 w 1202"/>
                <a:gd name="T69" fmla="*/ 8 h 1177"/>
                <a:gd name="T70" fmla="*/ 18 w 1202"/>
                <a:gd name="T71" fmla="*/ 9 h 1177"/>
                <a:gd name="T72" fmla="*/ 12 w 1202"/>
                <a:gd name="T73" fmla="*/ 9 h 1177"/>
                <a:gd name="T74" fmla="*/ 6 w 1202"/>
                <a:gd name="T75" fmla="*/ 9 h 1177"/>
                <a:gd name="T76" fmla="*/ 7 w 1202"/>
                <a:gd name="T77" fmla="*/ 9 h 1177"/>
                <a:gd name="T78" fmla="*/ 6 w 1202"/>
                <a:gd name="T79" fmla="*/ 7 h 1177"/>
                <a:gd name="T80" fmla="*/ 6 w 1202"/>
                <a:gd name="T81" fmla="*/ 6 h 1177"/>
                <a:gd name="T82" fmla="*/ 4 w 1202"/>
                <a:gd name="T83" fmla="*/ 5 h 1177"/>
                <a:gd name="T84" fmla="*/ 2 w 1202"/>
                <a:gd name="T85" fmla="*/ 4 h 1177"/>
                <a:gd name="T86" fmla="*/ 1 w 1202"/>
                <a:gd name="T87" fmla="*/ 3 h 1177"/>
                <a:gd name="T88" fmla="*/ 0 w 1202"/>
                <a:gd name="T89" fmla="*/ 2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4118" name="AutoShape 24"/>
            <p:cNvSpPr>
              <a:spLocks noChangeArrowheads="1"/>
            </p:cNvSpPr>
            <p:nvPr/>
          </p:nvSpPr>
          <p:spPr bwMode="auto">
            <a:xfrm rot="2940000">
              <a:off x="707" y="252"/>
              <a:ext cx="36" cy="111"/>
            </a:xfrm>
            <a:prstGeom prst="triangle">
              <a:avLst>
                <a:gd name="adj" fmla="val 49958"/>
              </a:avLst>
            </a:prstGeom>
            <a:solidFill>
              <a:schemeClr val="bg1"/>
            </a:solidFill>
            <a:ln w="63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56108" tIns="28054" rIns="56108" bIns="28054">
              <a:spAutoFit/>
            </a:bodyPr>
            <a:lstStyle/>
            <a:p>
              <a:endParaRPr kumimoji="1" lang="ru-RU" sz="2000">
                <a:latin typeface="Times New Roman" pitchFamily="18" charset="0"/>
              </a:endParaRPr>
            </a:p>
          </p:txBody>
        </p:sp>
        <p:sp>
          <p:nvSpPr>
            <p:cNvPr id="4119" name="AutoShape 25"/>
            <p:cNvSpPr>
              <a:spLocks noChangeArrowheads="1"/>
            </p:cNvSpPr>
            <p:nvPr/>
          </p:nvSpPr>
          <p:spPr bwMode="auto">
            <a:xfrm rot="13740000" flipH="1">
              <a:off x="627" y="318"/>
              <a:ext cx="37" cy="111"/>
            </a:xfrm>
            <a:prstGeom prst="triangle">
              <a:avLst>
                <a:gd name="adj" fmla="val 49958"/>
              </a:avLst>
            </a:prstGeom>
            <a:solidFill>
              <a:schemeClr val="bg1"/>
            </a:solidFill>
            <a:ln w="63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56108" tIns="28054" rIns="56108" bIns="28054">
              <a:spAutoFit/>
            </a:bodyPr>
            <a:lstStyle/>
            <a:p>
              <a:endParaRPr kumimoji="1" lang="ru-RU" sz="2000">
                <a:latin typeface="Times New Roman" pitchFamily="18" charset="0"/>
              </a:endParaRPr>
            </a:p>
          </p:txBody>
        </p:sp>
        <p:sp>
          <p:nvSpPr>
            <p:cNvPr id="4120" name="AutoShape 26"/>
            <p:cNvSpPr>
              <a:spLocks noChangeArrowheads="1"/>
            </p:cNvSpPr>
            <p:nvPr/>
          </p:nvSpPr>
          <p:spPr bwMode="auto">
            <a:xfrm rot="-2460000">
              <a:off x="618" y="266"/>
              <a:ext cx="46" cy="83"/>
            </a:xfrm>
            <a:prstGeom prst="triangle">
              <a:avLst>
                <a:gd name="adj" fmla="val 49958"/>
              </a:avLst>
            </a:prstGeom>
            <a:solidFill>
              <a:schemeClr val="bg1"/>
            </a:solidFill>
            <a:ln w="63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56108" tIns="28054" rIns="56108" bIns="28054">
              <a:spAutoFit/>
            </a:bodyPr>
            <a:lstStyle/>
            <a:p>
              <a:endParaRPr kumimoji="1" lang="ru-RU" sz="2000">
                <a:latin typeface="Times New Roman" pitchFamily="18" charset="0"/>
              </a:endParaRPr>
            </a:p>
          </p:txBody>
        </p:sp>
        <p:sp>
          <p:nvSpPr>
            <p:cNvPr id="4121" name="AutoShape 27"/>
            <p:cNvSpPr>
              <a:spLocks noChangeArrowheads="1"/>
            </p:cNvSpPr>
            <p:nvPr/>
          </p:nvSpPr>
          <p:spPr bwMode="auto">
            <a:xfrm rot="8340000" flipH="1">
              <a:off x="683" y="332"/>
              <a:ext cx="46" cy="87"/>
            </a:xfrm>
            <a:prstGeom prst="triangle">
              <a:avLst>
                <a:gd name="adj" fmla="val 49958"/>
              </a:avLst>
            </a:prstGeom>
            <a:solidFill>
              <a:schemeClr val="bg1"/>
            </a:solidFill>
            <a:ln w="635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lIns="56108" tIns="28054" rIns="56108" bIns="28054">
              <a:spAutoFit/>
            </a:bodyPr>
            <a:lstStyle/>
            <a:p>
              <a:endParaRPr kumimoji="1" lang="ru-RU" sz="2000">
                <a:latin typeface="Times New Roman" pitchFamily="18" charset="0"/>
              </a:endParaRPr>
            </a:p>
          </p:txBody>
        </p:sp>
        <p:grpSp>
          <p:nvGrpSpPr>
            <p:cNvPr id="4122" name="Group 28"/>
            <p:cNvGrpSpPr>
              <a:grpSpLocks/>
            </p:cNvGrpSpPr>
            <p:nvPr/>
          </p:nvGrpSpPr>
          <p:grpSpPr bwMode="auto">
            <a:xfrm>
              <a:off x="504" y="180"/>
              <a:ext cx="339" cy="324"/>
              <a:chOff x="4653" y="2141"/>
              <a:chExt cx="583" cy="594"/>
            </a:xfrm>
          </p:grpSpPr>
          <p:grpSp>
            <p:nvGrpSpPr>
              <p:cNvPr id="4129" name="Group 29"/>
              <p:cNvGrpSpPr>
                <a:grpSpLocks/>
              </p:cNvGrpSpPr>
              <p:nvPr/>
            </p:nvGrpSpPr>
            <p:grpSpPr bwMode="auto">
              <a:xfrm>
                <a:off x="4919" y="2141"/>
                <a:ext cx="68" cy="594"/>
                <a:chOff x="4919" y="2141"/>
                <a:chExt cx="68" cy="594"/>
              </a:xfrm>
            </p:grpSpPr>
            <p:sp>
              <p:nvSpPr>
                <p:cNvPr id="4133" name="AutoShape 30"/>
                <p:cNvSpPr>
                  <a:spLocks noChangeArrowheads="1"/>
                </p:cNvSpPr>
                <p:nvPr/>
              </p:nvSpPr>
              <p:spPr bwMode="auto">
                <a:xfrm>
                  <a:off x="4919" y="2141"/>
                  <a:ext cx="68" cy="301"/>
                </a:xfrm>
                <a:prstGeom prst="triangle">
                  <a:avLst>
                    <a:gd name="adj" fmla="val 49958"/>
                  </a:avLst>
                </a:prstGeom>
                <a:solidFill>
                  <a:schemeClr val="bg1"/>
                </a:solidFill>
                <a:ln w="63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lIns="56108" tIns="28054" rIns="56108" bIns="28054">
                  <a:spAutoFit/>
                </a:bodyPr>
                <a:lstStyle/>
                <a:p>
                  <a:endParaRPr kumimoji="1" lang="ru-RU" sz="2000">
                    <a:latin typeface="Times New Roman" pitchFamily="18" charset="0"/>
                  </a:endParaRPr>
                </a:p>
              </p:txBody>
            </p:sp>
            <p:sp>
              <p:nvSpPr>
                <p:cNvPr id="4134" name="AutoShape 31"/>
                <p:cNvSpPr>
                  <a:spLocks noChangeArrowheads="1"/>
                </p:cNvSpPr>
                <p:nvPr/>
              </p:nvSpPr>
              <p:spPr bwMode="auto">
                <a:xfrm rot="10800000" flipH="1">
                  <a:off x="4919" y="2439"/>
                  <a:ext cx="68" cy="296"/>
                </a:xfrm>
                <a:prstGeom prst="triangle">
                  <a:avLst>
                    <a:gd name="adj" fmla="val 49958"/>
                  </a:avLst>
                </a:prstGeom>
                <a:solidFill>
                  <a:schemeClr val="bg1"/>
                </a:solidFill>
                <a:ln w="63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lIns="56108" tIns="28054" rIns="56108" bIns="28054">
                  <a:spAutoFit/>
                </a:bodyPr>
                <a:lstStyle/>
                <a:p>
                  <a:endParaRPr kumimoji="1" lang="ru-RU" sz="2000">
                    <a:latin typeface="Times New Roman" pitchFamily="18" charset="0"/>
                  </a:endParaRPr>
                </a:p>
              </p:txBody>
            </p:sp>
          </p:grpSp>
          <p:grpSp>
            <p:nvGrpSpPr>
              <p:cNvPr id="4130" name="Group 32"/>
              <p:cNvGrpSpPr>
                <a:grpSpLocks/>
              </p:cNvGrpSpPr>
              <p:nvPr/>
            </p:nvGrpSpPr>
            <p:grpSpPr bwMode="auto">
              <a:xfrm>
                <a:off x="4653" y="2412"/>
                <a:ext cx="583" cy="70"/>
                <a:chOff x="4653" y="2412"/>
                <a:chExt cx="583" cy="70"/>
              </a:xfrm>
            </p:grpSpPr>
            <p:sp>
              <p:nvSpPr>
                <p:cNvPr id="4131" name="AutoShape 33"/>
                <p:cNvSpPr>
                  <a:spLocks noChangeArrowheads="1"/>
                </p:cNvSpPr>
                <p:nvPr/>
              </p:nvSpPr>
              <p:spPr bwMode="auto">
                <a:xfrm rot="-5400000">
                  <a:off x="4762" y="2303"/>
                  <a:ext cx="70" cy="288"/>
                </a:xfrm>
                <a:prstGeom prst="triangle">
                  <a:avLst>
                    <a:gd name="adj" fmla="val 49958"/>
                  </a:avLst>
                </a:prstGeom>
                <a:solidFill>
                  <a:schemeClr val="bg1"/>
                </a:solidFill>
                <a:ln w="63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lIns="56108" tIns="28054" rIns="56108" bIns="28054">
                  <a:spAutoFit/>
                </a:bodyPr>
                <a:lstStyle/>
                <a:p>
                  <a:endParaRPr kumimoji="1" lang="ru-RU" sz="2000">
                    <a:latin typeface="Times New Roman" pitchFamily="18" charset="0"/>
                  </a:endParaRPr>
                </a:p>
              </p:txBody>
            </p:sp>
            <p:sp>
              <p:nvSpPr>
                <p:cNvPr id="4132" name="AutoShape 34"/>
                <p:cNvSpPr>
                  <a:spLocks noChangeArrowheads="1"/>
                </p:cNvSpPr>
                <p:nvPr/>
              </p:nvSpPr>
              <p:spPr bwMode="auto">
                <a:xfrm rot="5400000" flipH="1">
                  <a:off x="5053" y="2299"/>
                  <a:ext cx="70" cy="296"/>
                </a:xfrm>
                <a:prstGeom prst="triangle">
                  <a:avLst>
                    <a:gd name="adj" fmla="val 49958"/>
                  </a:avLst>
                </a:prstGeom>
                <a:solidFill>
                  <a:schemeClr val="bg1"/>
                </a:solidFill>
                <a:ln w="6350">
                  <a:solidFill>
                    <a:schemeClr val="accent2"/>
                  </a:solidFill>
                  <a:miter lim="800000"/>
                  <a:headEnd/>
                  <a:tailEnd/>
                </a:ln>
              </p:spPr>
              <p:txBody>
                <a:bodyPr lIns="56108" tIns="28054" rIns="56108" bIns="28054">
                  <a:spAutoFit/>
                </a:bodyPr>
                <a:lstStyle/>
                <a:p>
                  <a:endParaRPr kumimoji="1" lang="ru-RU" sz="2000">
                    <a:latin typeface="Times New Roman" pitchFamily="18" charset="0"/>
                  </a:endParaRPr>
                </a:p>
              </p:txBody>
            </p:sp>
          </p:grpSp>
        </p:grpSp>
        <p:grpSp>
          <p:nvGrpSpPr>
            <p:cNvPr id="4123" name="Group 35"/>
            <p:cNvGrpSpPr>
              <a:grpSpLocks/>
            </p:cNvGrpSpPr>
            <p:nvPr/>
          </p:nvGrpSpPr>
          <p:grpSpPr bwMode="auto">
            <a:xfrm>
              <a:off x="653" y="322"/>
              <a:ext cx="47" cy="46"/>
              <a:chOff x="4910" y="2402"/>
              <a:chExt cx="79" cy="83"/>
            </a:xfrm>
          </p:grpSpPr>
          <p:sp>
            <p:nvSpPr>
              <p:cNvPr id="4127" name="Oval 36"/>
              <p:cNvSpPr>
                <a:spLocks noChangeArrowheads="1"/>
              </p:cNvSpPr>
              <p:nvPr/>
            </p:nvSpPr>
            <p:spPr bwMode="auto">
              <a:xfrm>
                <a:off x="4910" y="2402"/>
                <a:ext cx="79" cy="83"/>
              </a:xfrm>
              <a:prstGeom prst="ellipse">
                <a:avLst/>
              </a:prstGeom>
              <a:solidFill>
                <a:srgbClr val="FE9B03"/>
              </a:solidFill>
              <a:ln w="12700">
                <a:solidFill>
                  <a:srgbClr val="FE9B03"/>
                </a:solidFill>
                <a:round/>
                <a:headEnd/>
                <a:tailEnd/>
              </a:ln>
            </p:spPr>
            <p:txBody>
              <a:bodyPr lIns="56108" tIns="28054" rIns="56108" bIns="28054">
                <a:spAutoFit/>
              </a:bodyPr>
              <a:lstStyle/>
              <a:p>
                <a:endParaRPr kumimoji="1" lang="ru-RU" sz="2000">
                  <a:latin typeface="Times New Roman" pitchFamily="18" charset="0"/>
                </a:endParaRPr>
              </a:p>
            </p:txBody>
          </p:sp>
          <p:sp>
            <p:nvSpPr>
              <p:cNvPr id="4128" name="AutoShape 37"/>
              <p:cNvSpPr>
                <a:spLocks noChangeArrowheads="1"/>
              </p:cNvSpPr>
              <p:nvPr/>
            </p:nvSpPr>
            <p:spPr bwMode="auto">
              <a:xfrm>
                <a:off x="4926" y="2406"/>
                <a:ext cx="49" cy="60"/>
              </a:xfrm>
              <a:prstGeom prst="triangle">
                <a:avLst>
                  <a:gd name="adj" fmla="val 51755"/>
                </a:avLst>
              </a:prstGeom>
              <a:solidFill>
                <a:schemeClr val="accent2"/>
              </a:solidFill>
              <a:ln w="1270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lIns="56108" tIns="28054" rIns="56108" bIns="28054">
                <a:spAutoFit/>
              </a:bodyPr>
              <a:lstStyle/>
              <a:p>
                <a:endParaRPr kumimoji="1" lang="ru-RU" sz="2000">
                  <a:latin typeface="Times New Roman" pitchFamily="18" charset="0"/>
                </a:endParaRPr>
              </a:p>
            </p:txBody>
          </p:sp>
        </p:grpSp>
        <p:sp>
          <p:nvSpPr>
            <p:cNvPr id="4124" name="Freeform 38"/>
            <p:cNvSpPr>
              <a:spLocks/>
            </p:cNvSpPr>
            <p:nvPr/>
          </p:nvSpPr>
          <p:spPr bwMode="auto">
            <a:xfrm>
              <a:off x="422" y="534"/>
              <a:ext cx="822" cy="479"/>
            </a:xfrm>
            <a:custGeom>
              <a:avLst/>
              <a:gdLst>
                <a:gd name="T0" fmla="*/ 0 w 1354"/>
                <a:gd name="T1" fmla="*/ 14 h 872"/>
                <a:gd name="T2" fmla="*/ 4 w 1354"/>
                <a:gd name="T3" fmla="*/ 13 h 872"/>
                <a:gd name="T4" fmla="*/ 13 w 1354"/>
                <a:gd name="T5" fmla="*/ 13 h 872"/>
                <a:gd name="T6" fmla="*/ 20 w 1354"/>
                <a:gd name="T7" fmla="*/ 13 h 872"/>
                <a:gd name="T8" fmla="*/ 29 w 1354"/>
                <a:gd name="T9" fmla="*/ 14 h 872"/>
                <a:gd name="T10" fmla="*/ 41 w 1354"/>
                <a:gd name="T11" fmla="*/ 16 h 872"/>
                <a:gd name="T12" fmla="*/ 50 w 1354"/>
                <a:gd name="T13" fmla="*/ 18 h 872"/>
                <a:gd name="T14" fmla="*/ 59 w 1354"/>
                <a:gd name="T15" fmla="*/ 20 h 872"/>
                <a:gd name="T16" fmla="*/ 63 w 1354"/>
                <a:gd name="T17" fmla="*/ 21 h 872"/>
                <a:gd name="T18" fmla="*/ 67 w 1354"/>
                <a:gd name="T19" fmla="*/ 24 h 872"/>
                <a:gd name="T20" fmla="*/ 62 w 1354"/>
                <a:gd name="T21" fmla="*/ 15 h 872"/>
                <a:gd name="T22" fmla="*/ 58 w 1354"/>
                <a:gd name="T23" fmla="*/ 10 h 872"/>
                <a:gd name="T24" fmla="*/ 55 w 1354"/>
                <a:gd name="T25" fmla="*/ 8 h 872"/>
                <a:gd name="T26" fmla="*/ 46 w 1354"/>
                <a:gd name="T27" fmla="*/ 4 h 872"/>
                <a:gd name="T28" fmla="*/ 35 w 1354"/>
                <a:gd name="T29" fmla="*/ 2 h 872"/>
                <a:gd name="T30" fmla="*/ 22 w 1354"/>
                <a:gd name="T31" fmla="*/ 1 h 872"/>
                <a:gd name="T32" fmla="*/ 12 w 1354"/>
                <a:gd name="T33" fmla="*/ 0 h 872"/>
                <a:gd name="T34" fmla="*/ 6 w 1354"/>
                <a:gd name="T35" fmla="*/ 1 h 872"/>
                <a:gd name="T36" fmla="*/ 1 w 1354"/>
                <a:gd name="T37" fmla="*/ 3 h 872"/>
                <a:gd name="T38" fmla="*/ 1 w 1354"/>
                <a:gd name="T39" fmla="*/ 5 h 872"/>
                <a:gd name="T40" fmla="*/ 1 w 1354"/>
                <a:gd name="T41" fmla="*/ 11 h 872"/>
                <a:gd name="T42" fmla="*/ 0 w 1354"/>
                <a:gd name="T43" fmla="*/ 14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4125" name="Freeform 39"/>
            <p:cNvSpPr>
              <a:spLocks/>
            </p:cNvSpPr>
            <p:nvPr/>
          </p:nvSpPr>
          <p:spPr bwMode="auto">
            <a:xfrm rot="21384435" flipH="1">
              <a:off x="285" y="222"/>
              <a:ext cx="225" cy="1263"/>
            </a:xfrm>
            <a:custGeom>
              <a:avLst/>
              <a:gdLst>
                <a:gd name="T0" fmla="*/ 12 w 369"/>
                <a:gd name="T1" fmla="*/ 0 h 2298"/>
                <a:gd name="T2" fmla="*/ 7 w 369"/>
                <a:gd name="T3" fmla="*/ 5 h 2298"/>
                <a:gd name="T4" fmla="*/ 4 w 369"/>
                <a:gd name="T5" fmla="*/ 9 h 2298"/>
                <a:gd name="T6" fmla="*/ 2 w 369"/>
                <a:gd name="T7" fmla="*/ 13 h 2298"/>
                <a:gd name="T8" fmla="*/ 1 w 369"/>
                <a:gd name="T9" fmla="*/ 18 h 2298"/>
                <a:gd name="T10" fmla="*/ 0 w 369"/>
                <a:gd name="T11" fmla="*/ 23 h 2298"/>
                <a:gd name="T12" fmla="*/ 0 w 369"/>
                <a:gd name="T13" fmla="*/ 29 h 2298"/>
                <a:gd name="T14" fmla="*/ 1 w 369"/>
                <a:gd name="T15" fmla="*/ 34 h 2298"/>
                <a:gd name="T16" fmla="*/ 4 w 369"/>
                <a:gd name="T17" fmla="*/ 41 h 2298"/>
                <a:gd name="T18" fmla="*/ 6 w 369"/>
                <a:gd name="T19" fmla="*/ 45 h 2298"/>
                <a:gd name="T20" fmla="*/ 11 w 369"/>
                <a:gd name="T21" fmla="*/ 52 h 2298"/>
                <a:gd name="T22" fmla="*/ 13 w 369"/>
                <a:gd name="T23" fmla="*/ 56 h 2298"/>
                <a:gd name="T24" fmla="*/ 14 w 369"/>
                <a:gd name="T25" fmla="*/ 59 h 2298"/>
                <a:gd name="T26" fmla="*/ 14 w 369"/>
                <a:gd name="T27" fmla="*/ 63 h 2298"/>
                <a:gd name="T28" fmla="*/ 19 w 369"/>
                <a:gd name="T29" fmla="*/ 60 h 2298"/>
                <a:gd name="T30" fmla="*/ 18 w 369"/>
                <a:gd name="T31" fmla="*/ 58 h 2298"/>
                <a:gd name="T32" fmla="*/ 16 w 369"/>
                <a:gd name="T33" fmla="*/ 53 h 2298"/>
                <a:gd name="T34" fmla="*/ 15 w 369"/>
                <a:gd name="T35" fmla="*/ 50 h 2298"/>
                <a:gd name="T36" fmla="*/ 12 w 369"/>
                <a:gd name="T37" fmla="*/ 46 h 2298"/>
                <a:gd name="T38" fmla="*/ 9 w 369"/>
                <a:gd name="T39" fmla="*/ 41 h 2298"/>
                <a:gd name="T40" fmla="*/ 7 w 369"/>
                <a:gd name="T41" fmla="*/ 38 h 2298"/>
                <a:gd name="T42" fmla="*/ 5 w 369"/>
                <a:gd name="T43" fmla="*/ 35 h 2298"/>
                <a:gd name="T44" fmla="*/ 3 w 369"/>
                <a:gd name="T45" fmla="*/ 32 h 2298"/>
                <a:gd name="T46" fmla="*/ 2 w 369"/>
                <a:gd name="T47" fmla="*/ 27 h 2298"/>
                <a:gd name="T48" fmla="*/ 2 w 369"/>
                <a:gd name="T49" fmla="*/ 21 h 2298"/>
                <a:gd name="T50" fmla="*/ 2 w 369"/>
                <a:gd name="T51" fmla="*/ 16 h 2298"/>
                <a:gd name="T52" fmla="*/ 4 w 369"/>
                <a:gd name="T53" fmla="*/ 12 h 2298"/>
                <a:gd name="T54" fmla="*/ 7 w 369"/>
                <a:gd name="T55" fmla="*/ 7 h 2298"/>
                <a:gd name="T56" fmla="*/ 12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 w="9525" cap="rnd">
              <a:noFill/>
              <a:round/>
              <a:headEnd type="none" w="sm" len="sm"/>
              <a:tailEnd type="none" w="sm" len="sm"/>
            </a:ln>
          </p:spPr>
          <p:txBody>
            <a:bodyPr lIns="56108" tIns="28054" rIns="56108" bIns="28054">
              <a:spAutoFit/>
            </a:bodyPr>
            <a:lstStyle/>
            <a:p>
              <a:endParaRPr lang="ru-RU"/>
            </a:p>
          </p:txBody>
        </p:sp>
        <p:sp>
          <p:nvSpPr>
            <p:cNvPr id="4126" name="Oval 40"/>
            <p:cNvSpPr>
              <a:spLocks noChangeArrowheads="1"/>
            </p:cNvSpPr>
            <p:nvPr/>
          </p:nvSpPr>
          <p:spPr bwMode="auto">
            <a:xfrm>
              <a:off x="310" y="235"/>
              <a:ext cx="48" cy="41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56108" tIns="28054" rIns="56108" bIns="28054">
              <a:spAutoFit/>
            </a:bodyPr>
            <a:lstStyle/>
            <a:p>
              <a:endParaRPr kumimoji="1" lang="ru-RU" sz="2000">
                <a:latin typeface="Times New Roman" pitchFamily="18" charset="0"/>
              </a:endParaRPr>
            </a:p>
          </p:txBody>
        </p:sp>
      </p:grpSp>
      <p:sp>
        <p:nvSpPr>
          <p:cNvPr id="42" name="Содержимое 41"/>
          <p:cNvSpPr>
            <a:spLocks noGrp="1"/>
          </p:cNvSpPr>
          <p:nvPr>
            <p:ph idx="1"/>
          </p:nvPr>
        </p:nvSpPr>
        <p:spPr>
          <a:xfrm>
            <a:off x="0" y="1857375"/>
            <a:ext cx="8628063" cy="5643563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rgbClr val="FFC000"/>
                </a:solidFill>
              </a:rPr>
              <a:t>-</a:t>
            </a:r>
            <a:r>
              <a:rPr lang="ru-RU" sz="2800" b="1" dirty="0" smtClean="0">
                <a:solidFill>
                  <a:srgbClr val="FFC000"/>
                </a:solidFill>
              </a:rPr>
              <a:t> </a:t>
            </a:r>
            <a:r>
              <a:rPr lang="ru-RU" sz="2800" dirty="0" smtClean="0">
                <a:solidFill>
                  <a:srgbClr val="FFC000"/>
                </a:solidFill>
              </a:rPr>
              <a:t>формирование социально значимых качеств на основе традиций патриотического воспитания;</a:t>
            </a:r>
          </a:p>
          <a:p>
            <a:pPr eaLnBrk="1" hangingPunct="1">
              <a:defRPr/>
            </a:pPr>
            <a:r>
              <a:rPr lang="ru-RU" sz="2800" dirty="0" smtClean="0">
                <a:solidFill>
                  <a:srgbClr val="FFC000"/>
                </a:solidFill>
              </a:rPr>
              <a:t>- стимулирование потребности дошкольников в постоянном поиске сведений о Российской армии.</a:t>
            </a:r>
          </a:p>
          <a:p>
            <a:pPr eaLnBrk="1" hangingPunct="1">
              <a:defRPr/>
            </a:pPr>
            <a:r>
              <a:rPr lang="ru-RU" sz="2800" dirty="0" smtClean="0"/>
              <a:t>- приобщение детей, педагогов и родителей к изучению истории и современному состоянию Российской армии и флота.</a:t>
            </a:r>
          </a:p>
        </p:txBody>
      </p:sp>
    </p:spTree>
  </p:cSld>
  <p:clrMapOvr>
    <a:masterClrMapping/>
  </p:clrMapOvr>
  <p:transition spd="med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8" name="Rectangle 8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750300" cy="1668462"/>
          </a:xfrm>
          <a:gradFill rotWithShape="1">
            <a:gsLst>
              <a:gs pos="0">
                <a:srgbClr val="FC9FCB"/>
              </a:gs>
              <a:gs pos="13000">
                <a:srgbClr val="F8B049"/>
              </a:gs>
              <a:gs pos="21001">
                <a:srgbClr val="F8B049"/>
              </a:gs>
              <a:gs pos="63000">
                <a:srgbClr val="FEE7F2"/>
              </a:gs>
              <a:gs pos="67000">
                <a:srgbClr val="F952A0"/>
              </a:gs>
              <a:gs pos="69000">
                <a:srgbClr val="C50849"/>
              </a:gs>
              <a:gs pos="82001">
                <a:srgbClr val="B43E85"/>
              </a:gs>
              <a:gs pos="100000">
                <a:srgbClr val="F8B049"/>
              </a:gs>
            </a:gsLst>
            <a:lin ang="5400000"/>
          </a:gradFill>
          <a:ln w="38100" cmpd="dbl">
            <a:solidFill>
              <a:schemeClr val="tx2"/>
            </a:solidFill>
          </a:ln>
        </p:spPr>
        <p:txBody>
          <a:bodyPr/>
          <a:lstStyle/>
          <a:p>
            <a:pPr marL="609600" indent="-609600" algn="l" eaLnBrk="1" hangingPunct="1">
              <a:spcBef>
                <a:spcPct val="20000"/>
              </a:spcBef>
              <a:buClr>
                <a:srgbClr val="990000"/>
              </a:buClr>
              <a:buSzPct val="60000"/>
              <a:defRPr/>
            </a:pPr>
            <a:r>
              <a:rPr lang="ru-RU" dirty="0" smtClean="0">
                <a:solidFill>
                  <a:srgbClr val="A50021"/>
                </a:solidFill>
                <a:effectLst/>
              </a:rPr>
              <a:t> </a:t>
            </a:r>
            <a:r>
              <a:rPr lang="ru-RU" sz="3200" b="1" u="sng" dirty="0" smtClean="0">
                <a:solidFill>
                  <a:schemeClr val="bg1">
                    <a:lumMod val="75000"/>
                  </a:schemeClr>
                </a:solidFill>
              </a:rPr>
              <a:t>Проблема:</a:t>
            </a:r>
            <a:r>
              <a:rPr lang="ru-RU" sz="3200" b="1" dirty="0" smtClean="0">
                <a:solidFill>
                  <a:schemeClr val="bg1">
                    <a:lumMod val="75000"/>
                  </a:schemeClr>
                </a:solidFill>
              </a:rPr>
              <a:t> </a:t>
            </a:r>
            <a:br>
              <a:rPr lang="ru-RU" sz="3200" b="1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bg1">
                    <a:lumMod val="75000"/>
                  </a:schemeClr>
                </a:solidFill>
              </a:rPr>
              <a:t>отсутствие интереса к Российской армии.</a:t>
            </a:r>
            <a:br>
              <a:rPr lang="ru-RU" sz="3200" dirty="0" smtClean="0">
                <a:solidFill>
                  <a:schemeClr val="bg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rgbClr val="A50021"/>
                </a:solidFill>
                <a:effectLst/>
              </a:rPr>
              <a:t>        </a:t>
            </a:r>
          </a:p>
        </p:txBody>
      </p:sp>
      <p:sp>
        <p:nvSpPr>
          <p:cNvPr id="50223" name="Text Box 47"/>
          <p:cNvSpPr txBox="1">
            <a:spLocks noChangeArrowheads="1"/>
          </p:cNvSpPr>
          <p:nvPr/>
        </p:nvSpPr>
        <p:spPr bwMode="auto">
          <a:xfrm>
            <a:off x="357188" y="1928813"/>
            <a:ext cx="8501062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ru-RU" sz="2800" b="1" u="sng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2800" b="1" u="sng" dirty="0">
                <a:solidFill>
                  <a:schemeClr val="bg1">
                    <a:lumMod val="75000"/>
                  </a:schemeClr>
                </a:solidFill>
              </a:rPr>
              <a:t>Обоснование проблемы:</a:t>
            </a:r>
            <a:r>
              <a:rPr lang="ru-RU" sz="2800" b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bg1">
                    <a:lumMod val="75000"/>
                  </a:schemeClr>
                </a:solidFill>
              </a:rPr>
              <a:t>недостаточный уровень знаний о Российской армии; формирование </a:t>
            </a:r>
            <a:r>
              <a:rPr lang="ru-RU" sz="2400" dirty="0" err="1">
                <a:solidFill>
                  <a:schemeClr val="bg1">
                    <a:lumMod val="75000"/>
                  </a:schemeClr>
                </a:solidFill>
              </a:rPr>
              <a:t>гендерной</a:t>
            </a:r>
            <a:r>
              <a:rPr lang="ru-RU" sz="2400" dirty="0">
                <a:solidFill>
                  <a:schemeClr val="bg1">
                    <a:lumMod val="75000"/>
                  </a:schemeClr>
                </a:solidFill>
              </a:rPr>
              <a:t> принадлежности; отсутствие желания в будущем стать защитником Отечества.</a:t>
            </a:r>
          </a:p>
          <a:p>
            <a:pPr>
              <a:defRPr/>
            </a:pPr>
            <a:endParaRPr lang="ru-RU" sz="2400" b="1" u="sng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2800" b="1" u="sng" dirty="0">
                <a:solidFill>
                  <a:schemeClr val="bg1">
                    <a:lumMod val="75000"/>
                  </a:schemeClr>
                </a:solidFill>
              </a:rPr>
              <a:t>Актуальность:</a:t>
            </a:r>
            <a:r>
              <a:rPr lang="ru-RU" sz="28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bg1">
                    <a:lumMod val="75000"/>
                  </a:schemeClr>
                </a:solidFill>
              </a:rPr>
              <a:t>одним из направлений духовно-нравственного воспитания является воспитание героического начала в детях. Ведь формирование отношения к стране и государству, где живёт человек, к её истории начинается с детства.</a:t>
            </a:r>
          </a:p>
        </p:txBody>
      </p:sp>
    </p:spTree>
  </p:cSld>
  <p:clrMapOvr>
    <a:masterClrMapping/>
  </p:clrMapOvr>
  <p:transition spd="med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5" name="Rectangle 5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510587" cy="1325563"/>
          </a:xfrm>
          <a:gradFill rotWithShape="1">
            <a:gsLst>
              <a:gs pos="0">
                <a:srgbClr val="FF0066"/>
              </a:gs>
              <a:gs pos="50000">
                <a:schemeClr val="accent2"/>
              </a:gs>
              <a:gs pos="100000">
                <a:srgbClr val="FF0066"/>
              </a:gs>
            </a:gsLst>
            <a:lin ang="5400000" scaled="1"/>
          </a:gradFill>
          <a:ln w="38100" cmpd="dbl">
            <a:solidFill>
              <a:schemeClr val="tx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rgbClr val="A50021"/>
                </a:solidFill>
                <a:effectLst/>
              </a:rPr>
              <a:t>Теоретическое обоснование</a:t>
            </a:r>
            <a:endParaRPr lang="ru-RU" sz="4000" dirty="0" smtClean="0">
              <a:solidFill>
                <a:srgbClr val="A50021"/>
              </a:solidFill>
              <a:effectLst/>
            </a:endParaRPr>
          </a:p>
        </p:txBody>
      </p:sp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468313" y="1844675"/>
            <a:ext cx="2806700" cy="3429000"/>
            <a:chOff x="0" y="1152"/>
            <a:chExt cx="1632" cy="1832"/>
          </a:xfrm>
        </p:grpSpPr>
        <p:grpSp>
          <p:nvGrpSpPr>
            <p:cNvPr id="6169" name="Group 4"/>
            <p:cNvGrpSpPr>
              <a:grpSpLocks/>
            </p:cNvGrpSpPr>
            <p:nvPr/>
          </p:nvGrpSpPr>
          <p:grpSpPr bwMode="auto">
            <a:xfrm>
              <a:off x="96" y="1152"/>
              <a:ext cx="1536" cy="1832"/>
              <a:chOff x="96" y="720"/>
              <a:chExt cx="1488" cy="1784"/>
            </a:xfrm>
          </p:grpSpPr>
          <p:sp>
            <p:nvSpPr>
              <p:cNvPr id="6172" name="Rectangle 5"/>
              <p:cNvSpPr>
                <a:spLocks noChangeArrowheads="1"/>
              </p:cNvSpPr>
              <p:nvPr/>
            </p:nvSpPr>
            <p:spPr bwMode="auto">
              <a:xfrm>
                <a:off x="144" y="768"/>
                <a:ext cx="1440" cy="1728"/>
              </a:xfrm>
              <a:prstGeom prst="rect">
                <a:avLst/>
              </a:prstGeom>
              <a:solidFill>
                <a:srgbClr val="FF0066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1" lang="ru-RU" sz="2000">
                  <a:latin typeface="Times New Roman" pitchFamily="18" charset="0"/>
                </a:endParaRPr>
              </a:p>
            </p:txBody>
          </p:sp>
          <p:sp>
            <p:nvSpPr>
              <p:cNvPr id="6173" name="Rectangle 6"/>
              <p:cNvSpPr>
                <a:spLocks noChangeArrowheads="1"/>
              </p:cNvSpPr>
              <p:nvPr/>
            </p:nvSpPr>
            <p:spPr bwMode="auto">
              <a:xfrm>
                <a:off x="96" y="720"/>
                <a:ext cx="1440" cy="1728"/>
              </a:xfrm>
              <a:prstGeom prst="rect">
                <a:avLst/>
              </a:prstGeom>
              <a:gradFill rotWithShape="1">
                <a:gsLst>
                  <a:gs pos="0">
                    <a:srgbClr val="76002F"/>
                  </a:gs>
                  <a:gs pos="50000">
                    <a:srgbClr val="FF0066"/>
                  </a:gs>
                  <a:gs pos="100000">
                    <a:srgbClr val="76002F"/>
                  </a:gs>
                </a:gsLst>
                <a:lin ang="0" scaled="1"/>
              </a:gradFill>
              <a:ln w="9525">
                <a:solidFill>
                  <a:srgbClr val="0066FF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1" lang="ru-RU" sz="2000">
                  <a:latin typeface="Times New Roman" pitchFamily="18" charset="0"/>
                </a:endParaRPr>
              </a:p>
            </p:txBody>
          </p:sp>
          <p:sp>
            <p:nvSpPr>
              <p:cNvPr id="6174" name="Freeform 7"/>
              <p:cNvSpPr>
                <a:spLocks/>
              </p:cNvSpPr>
              <p:nvPr/>
            </p:nvSpPr>
            <p:spPr bwMode="auto">
              <a:xfrm>
                <a:off x="96" y="2448"/>
                <a:ext cx="96" cy="56"/>
              </a:xfrm>
              <a:custGeom>
                <a:avLst/>
                <a:gdLst>
                  <a:gd name="T0" fmla="*/ 0 w 96"/>
                  <a:gd name="T1" fmla="*/ 0 h 56"/>
                  <a:gd name="T2" fmla="*/ 48 w 96"/>
                  <a:gd name="T3" fmla="*/ 48 h 56"/>
                  <a:gd name="T4" fmla="*/ 96 w 96"/>
                  <a:gd name="T5" fmla="*/ 48 h 56"/>
                  <a:gd name="T6" fmla="*/ 48 w 96"/>
                  <a:gd name="T7" fmla="*/ 48 h 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56"/>
                  <a:gd name="T14" fmla="*/ 96 w 96"/>
                  <a:gd name="T15" fmla="*/ 56 h 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56">
                    <a:moveTo>
                      <a:pt x="0" y="0"/>
                    </a:moveTo>
                    <a:cubicBezTo>
                      <a:pt x="16" y="20"/>
                      <a:pt x="32" y="40"/>
                      <a:pt x="48" y="48"/>
                    </a:cubicBezTo>
                    <a:cubicBezTo>
                      <a:pt x="64" y="56"/>
                      <a:pt x="96" y="48"/>
                      <a:pt x="96" y="48"/>
                    </a:cubicBezTo>
                    <a:cubicBezTo>
                      <a:pt x="96" y="48"/>
                      <a:pt x="72" y="48"/>
                      <a:pt x="48" y="48"/>
                    </a:cubicBezTo>
                  </a:path>
                </a:pathLst>
              </a:custGeom>
              <a:solidFill>
                <a:srgbClr val="FF0066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70" name="Text Box 8"/>
            <p:cNvSpPr txBox="1">
              <a:spLocks noChangeArrowheads="1"/>
            </p:cNvSpPr>
            <p:nvPr/>
          </p:nvSpPr>
          <p:spPr bwMode="auto">
            <a:xfrm>
              <a:off x="144" y="1296"/>
              <a:ext cx="1296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endParaRPr kumimoji="1" lang="ru-RU" sz="1800" b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6171" name="Text Box 9"/>
            <p:cNvSpPr txBox="1">
              <a:spLocks noChangeArrowheads="1"/>
            </p:cNvSpPr>
            <p:nvPr/>
          </p:nvSpPr>
          <p:spPr bwMode="auto">
            <a:xfrm>
              <a:off x="0" y="1824"/>
              <a:ext cx="1584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 eaLnBrk="0" hangingPunct="0">
                <a:spcBef>
                  <a:spcPct val="50000"/>
                </a:spcBef>
              </a:pPr>
              <a:r>
                <a:rPr kumimoji="1" lang="ru-RU" sz="1800" b="1">
                  <a:solidFill>
                    <a:srgbClr val="000000"/>
                  </a:solidFill>
                  <a:latin typeface="Times New Roman" pitchFamily="18" charset="0"/>
                </a:rPr>
                <a:t>      </a:t>
              </a:r>
              <a:endParaRPr kumimoji="1" lang="ru-RU" sz="2000" b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6148" name="Group 31"/>
          <p:cNvGrpSpPr>
            <a:grpSpLocks/>
          </p:cNvGrpSpPr>
          <p:nvPr/>
        </p:nvGrpSpPr>
        <p:grpSpPr bwMode="auto">
          <a:xfrm>
            <a:off x="3348038" y="3141663"/>
            <a:ext cx="2724150" cy="3429000"/>
            <a:chOff x="81" y="1152"/>
            <a:chExt cx="1584" cy="1832"/>
          </a:xfrm>
        </p:grpSpPr>
        <p:grpSp>
          <p:nvGrpSpPr>
            <p:cNvPr id="6164" name="Group 32"/>
            <p:cNvGrpSpPr>
              <a:grpSpLocks/>
            </p:cNvGrpSpPr>
            <p:nvPr/>
          </p:nvGrpSpPr>
          <p:grpSpPr bwMode="auto">
            <a:xfrm>
              <a:off x="96" y="1152"/>
              <a:ext cx="1536" cy="1832"/>
              <a:chOff x="96" y="720"/>
              <a:chExt cx="1488" cy="1784"/>
            </a:xfrm>
          </p:grpSpPr>
          <p:sp>
            <p:nvSpPr>
              <p:cNvPr id="6166" name="Rectangle 33"/>
              <p:cNvSpPr>
                <a:spLocks noChangeArrowheads="1"/>
              </p:cNvSpPr>
              <p:nvPr/>
            </p:nvSpPr>
            <p:spPr bwMode="auto">
              <a:xfrm>
                <a:off x="144" y="768"/>
                <a:ext cx="1440" cy="1728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1" lang="ru-RU" sz="2000">
                  <a:latin typeface="Times New Roman" pitchFamily="18" charset="0"/>
                </a:endParaRPr>
              </a:p>
            </p:txBody>
          </p:sp>
          <p:sp>
            <p:nvSpPr>
              <p:cNvPr id="6167" name="Rectangle 34"/>
              <p:cNvSpPr>
                <a:spLocks noChangeArrowheads="1"/>
              </p:cNvSpPr>
              <p:nvPr/>
            </p:nvSpPr>
            <p:spPr bwMode="auto">
              <a:xfrm>
                <a:off x="96" y="720"/>
                <a:ext cx="1440" cy="1728"/>
              </a:xfrm>
              <a:prstGeom prst="rect">
                <a:avLst/>
              </a:prstGeom>
              <a:gradFill rotWithShape="1">
                <a:gsLst>
                  <a:gs pos="0">
                    <a:srgbClr val="AAAA00"/>
                  </a:gs>
                  <a:gs pos="50000">
                    <a:srgbClr val="FFFF00"/>
                  </a:gs>
                  <a:gs pos="100000">
                    <a:srgbClr val="AAAA00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1" lang="ru-RU" sz="2000">
                  <a:latin typeface="Times New Roman" pitchFamily="18" charset="0"/>
                </a:endParaRPr>
              </a:p>
            </p:txBody>
          </p:sp>
          <p:sp>
            <p:nvSpPr>
              <p:cNvPr id="6168" name="Freeform 35"/>
              <p:cNvSpPr>
                <a:spLocks/>
              </p:cNvSpPr>
              <p:nvPr/>
            </p:nvSpPr>
            <p:spPr bwMode="auto">
              <a:xfrm>
                <a:off x="96" y="2448"/>
                <a:ext cx="96" cy="56"/>
              </a:xfrm>
              <a:custGeom>
                <a:avLst/>
                <a:gdLst>
                  <a:gd name="T0" fmla="*/ 0 w 96"/>
                  <a:gd name="T1" fmla="*/ 0 h 56"/>
                  <a:gd name="T2" fmla="*/ 48 w 96"/>
                  <a:gd name="T3" fmla="*/ 48 h 56"/>
                  <a:gd name="T4" fmla="*/ 96 w 96"/>
                  <a:gd name="T5" fmla="*/ 48 h 56"/>
                  <a:gd name="T6" fmla="*/ 48 w 96"/>
                  <a:gd name="T7" fmla="*/ 48 h 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56"/>
                  <a:gd name="T14" fmla="*/ 96 w 96"/>
                  <a:gd name="T15" fmla="*/ 56 h 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56">
                    <a:moveTo>
                      <a:pt x="0" y="0"/>
                    </a:moveTo>
                    <a:cubicBezTo>
                      <a:pt x="16" y="20"/>
                      <a:pt x="32" y="40"/>
                      <a:pt x="48" y="48"/>
                    </a:cubicBezTo>
                    <a:cubicBezTo>
                      <a:pt x="64" y="56"/>
                      <a:pt x="96" y="48"/>
                      <a:pt x="96" y="48"/>
                    </a:cubicBezTo>
                    <a:cubicBezTo>
                      <a:pt x="96" y="48"/>
                      <a:pt x="72" y="48"/>
                      <a:pt x="48" y="48"/>
                    </a:cubicBezTo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65" name="Text Box 37"/>
            <p:cNvSpPr txBox="1">
              <a:spLocks noChangeArrowheads="1"/>
            </p:cNvSpPr>
            <p:nvPr/>
          </p:nvSpPr>
          <p:spPr bwMode="auto">
            <a:xfrm>
              <a:off x="81" y="1381"/>
              <a:ext cx="1584" cy="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 eaLnBrk="0" hangingPunct="0">
                <a:spcBef>
                  <a:spcPct val="50000"/>
                </a:spcBef>
              </a:pPr>
              <a:r>
                <a:rPr kumimoji="1" lang="ru-RU" sz="1400">
                  <a:solidFill>
                    <a:schemeClr val="bg1"/>
                  </a:solidFill>
                  <a:latin typeface="Times New Roman" pitchFamily="18" charset="0"/>
                </a:rPr>
                <a:t>     </a:t>
              </a:r>
              <a:endParaRPr kumimoji="1" lang="ru-RU" sz="1800">
                <a:solidFill>
                  <a:srgbClr val="161645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6149" name="Группа 38"/>
          <p:cNvGrpSpPr>
            <a:grpSpLocks/>
          </p:cNvGrpSpPr>
          <p:nvPr/>
        </p:nvGrpSpPr>
        <p:grpSpPr bwMode="auto">
          <a:xfrm>
            <a:off x="5867400" y="1773238"/>
            <a:ext cx="2808288" cy="3482975"/>
            <a:chOff x="6084888" y="1071563"/>
            <a:chExt cx="2806700" cy="3482975"/>
          </a:xfrm>
        </p:grpSpPr>
        <p:grpSp>
          <p:nvGrpSpPr>
            <p:cNvPr id="6157" name="Group 18"/>
            <p:cNvGrpSpPr>
              <a:grpSpLocks/>
            </p:cNvGrpSpPr>
            <p:nvPr/>
          </p:nvGrpSpPr>
          <p:grpSpPr bwMode="auto">
            <a:xfrm>
              <a:off x="6249988" y="1071563"/>
              <a:ext cx="2641600" cy="3482975"/>
              <a:chOff x="96" y="692"/>
              <a:chExt cx="1488" cy="1812"/>
            </a:xfrm>
          </p:grpSpPr>
          <p:sp>
            <p:nvSpPr>
              <p:cNvPr id="6160" name="Rectangle 19"/>
              <p:cNvSpPr>
                <a:spLocks noChangeArrowheads="1"/>
              </p:cNvSpPr>
              <p:nvPr/>
            </p:nvSpPr>
            <p:spPr bwMode="auto">
              <a:xfrm>
                <a:off x="144" y="768"/>
                <a:ext cx="1440" cy="1728"/>
              </a:xfrm>
              <a:prstGeom prst="rect">
                <a:avLst/>
              </a:prstGeom>
              <a:solidFill>
                <a:srgbClr val="0066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1" lang="ru-RU" sz="2000">
                  <a:latin typeface="Times New Roman" pitchFamily="18" charset="0"/>
                </a:endParaRPr>
              </a:p>
            </p:txBody>
          </p:sp>
          <p:sp>
            <p:nvSpPr>
              <p:cNvPr id="6161" name="Rectangle 20"/>
              <p:cNvSpPr>
                <a:spLocks noChangeArrowheads="1"/>
              </p:cNvSpPr>
              <p:nvPr/>
            </p:nvSpPr>
            <p:spPr bwMode="auto">
              <a:xfrm>
                <a:off x="96" y="720"/>
                <a:ext cx="1440" cy="1728"/>
              </a:xfrm>
              <a:prstGeom prst="rect">
                <a:avLst/>
              </a:prstGeom>
              <a:gradFill rotWithShape="1">
                <a:gsLst>
                  <a:gs pos="0">
                    <a:srgbClr val="002F76"/>
                  </a:gs>
                  <a:gs pos="50000">
                    <a:srgbClr val="0066FF"/>
                  </a:gs>
                  <a:gs pos="100000">
                    <a:srgbClr val="002F76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1" lang="ru-RU" sz="2000">
                  <a:latin typeface="Times New Roman" pitchFamily="18" charset="0"/>
                </a:endParaRPr>
              </a:p>
            </p:txBody>
          </p:sp>
          <p:sp>
            <p:nvSpPr>
              <p:cNvPr id="6162" name="Freeform 21"/>
              <p:cNvSpPr>
                <a:spLocks/>
              </p:cNvSpPr>
              <p:nvPr/>
            </p:nvSpPr>
            <p:spPr bwMode="auto">
              <a:xfrm>
                <a:off x="96" y="2448"/>
                <a:ext cx="96" cy="56"/>
              </a:xfrm>
              <a:custGeom>
                <a:avLst/>
                <a:gdLst>
                  <a:gd name="T0" fmla="*/ 0 w 96"/>
                  <a:gd name="T1" fmla="*/ 0 h 56"/>
                  <a:gd name="T2" fmla="*/ 48 w 96"/>
                  <a:gd name="T3" fmla="*/ 48 h 56"/>
                  <a:gd name="T4" fmla="*/ 96 w 96"/>
                  <a:gd name="T5" fmla="*/ 48 h 56"/>
                  <a:gd name="T6" fmla="*/ 48 w 96"/>
                  <a:gd name="T7" fmla="*/ 48 h 5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56"/>
                  <a:gd name="T14" fmla="*/ 96 w 96"/>
                  <a:gd name="T15" fmla="*/ 56 h 5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56">
                    <a:moveTo>
                      <a:pt x="0" y="0"/>
                    </a:moveTo>
                    <a:cubicBezTo>
                      <a:pt x="16" y="20"/>
                      <a:pt x="32" y="40"/>
                      <a:pt x="48" y="48"/>
                    </a:cubicBezTo>
                    <a:cubicBezTo>
                      <a:pt x="64" y="56"/>
                      <a:pt x="96" y="48"/>
                      <a:pt x="96" y="48"/>
                    </a:cubicBezTo>
                    <a:cubicBezTo>
                      <a:pt x="96" y="48"/>
                      <a:pt x="72" y="48"/>
                      <a:pt x="48" y="48"/>
                    </a:cubicBezTo>
                  </a:path>
                </a:pathLst>
              </a:custGeom>
              <a:solidFill>
                <a:srgbClr val="0066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63" name="Rectangle 20"/>
              <p:cNvSpPr>
                <a:spLocks noChangeArrowheads="1"/>
              </p:cNvSpPr>
              <p:nvPr/>
            </p:nvSpPr>
            <p:spPr bwMode="auto">
              <a:xfrm>
                <a:off x="117" y="692"/>
                <a:ext cx="1440" cy="1728"/>
              </a:xfrm>
              <a:prstGeom prst="rect">
                <a:avLst/>
              </a:prstGeom>
              <a:gradFill rotWithShape="1">
                <a:gsLst>
                  <a:gs pos="0">
                    <a:srgbClr val="002F76"/>
                  </a:gs>
                  <a:gs pos="50000">
                    <a:srgbClr val="0066FF"/>
                  </a:gs>
                  <a:gs pos="100000">
                    <a:srgbClr val="002F76"/>
                  </a:gs>
                </a:gsLst>
                <a:lin ang="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kumimoji="1" lang="ru-RU" sz="2000">
                  <a:latin typeface="Times New Roman" pitchFamily="18" charset="0"/>
                </a:endParaRPr>
              </a:p>
            </p:txBody>
          </p:sp>
        </p:grpSp>
        <p:sp>
          <p:nvSpPr>
            <p:cNvPr id="6158" name="Text Box 22"/>
            <p:cNvSpPr txBox="1">
              <a:spLocks noChangeArrowheads="1"/>
            </p:cNvSpPr>
            <p:nvPr/>
          </p:nvSpPr>
          <p:spPr bwMode="auto">
            <a:xfrm>
              <a:off x="6332398" y="1395413"/>
              <a:ext cx="2229177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endParaRPr kumimoji="1" lang="ru-RU" sz="1800" b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6159" name="Text Box 23"/>
            <p:cNvSpPr txBox="1">
              <a:spLocks noChangeArrowheads="1"/>
            </p:cNvSpPr>
            <p:nvPr/>
          </p:nvSpPr>
          <p:spPr bwMode="auto">
            <a:xfrm>
              <a:off x="6084888" y="2382838"/>
              <a:ext cx="2724197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 eaLnBrk="0" hangingPunct="0">
                <a:spcBef>
                  <a:spcPct val="50000"/>
                </a:spcBef>
              </a:pPr>
              <a:r>
                <a:rPr kumimoji="1" lang="ru-RU" sz="1800" b="1">
                  <a:solidFill>
                    <a:schemeClr val="tx2"/>
                  </a:solidFill>
                  <a:latin typeface="Times New Roman" pitchFamily="18" charset="0"/>
                </a:rPr>
                <a:t>   </a:t>
              </a:r>
              <a:endParaRPr kumimoji="1" lang="ru-RU" sz="1800" b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pic>
        <p:nvPicPr>
          <p:cNvPr id="6150" name="Picture 27" descr="i[52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500570"/>
            <a:ext cx="1357322" cy="213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1" name="Text Box 30"/>
          <p:cNvSpPr txBox="1">
            <a:spLocks noChangeArrowheads="1"/>
          </p:cNvSpPr>
          <p:nvPr/>
        </p:nvSpPr>
        <p:spPr bwMode="auto">
          <a:xfrm>
            <a:off x="755650" y="2205038"/>
            <a:ext cx="244792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 dirty="0" smtClean="0"/>
              <a:t>«С чего начинается родина?» </a:t>
            </a:r>
          </a:p>
          <a:p>
            <a:pPr>
              <a:spcBef>
                <a:spcPct val="50000"/>
              </a:spcBef>
            </a:pPr>
            <a:r>
              <a:rPr lang="ru-RU" sz="1600" b="1" dirty="0" smtClean="0"/>
              <a:t>Опыт работы по патриотическому воспитанию в ДОУ</a:t>
            </a:r>
          </a:p>
          <a:p>
            <a:pPr>
              <a:spcBef>
                <a:spcPct val="50000"/>
              </a:spcBef>
            </a:pPr>
            <a:r>
              <a:rPr lang="ru-RU" sz="1600" b="1" dirty="0" err="1" smtClean="0"/>
              <a:t>Л.А.Кондрыкинской</a:t>
            </a:r>
            <a:endParaRPr lang="ru-RU" sz="1600" b="1" dirty="0"/>
          </a:p>
        </p:txBody>
      </p:sp>
      <p:sp>
        <p:nvSpPr>
          <p:cNvPr id="51231" name="Text Box 31"/>
          <p:cNvSpPr txBox="1">
            <a:spLocks noChangeArrowheads="1"/>
          </p:cNvSpPr>
          <p:nvPr/>
        </p:nvSpPr>
        <p:spPr bwMode="auto">
          <a:xfrm>
            <a:off x="3635375" y="3429000"/>
            <a:ext cx="215107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«Система педагогического проектирования»</a:t>
            </a:r>
          </a:p>
          <a:p>
            <a:pPr>
              <a:defRPr/>
            </a:pPr>
            <a:r>
              <a:rPr lang="ru-RU" sz="1400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Опыт работы, проекты</a:t>
            </a:r>
            <a:endParaRPr lang="ru-RU" sz="1400" dirty="0">
              <a:solidFill>
                <a:srgbClr val="00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53" name="Text Box 32"/>
          <p:cNvSpPr txBox="1">
            <a:spLocks noChangeArrowheads="1"/>
          </p:cNvSpPr>
          <p:nvPr/>
        </p:nvSpPr>
        <p:spPr bwMode="auto">
          <a:xfrm>
            <a:off x="6357950" y="2214554"/>
            <a:ext cx="2174863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800" b="1" dirty="0" smtClean="0"/>
              <a:t>«Дошкольникам о защитниках Отечества»</a:t>
            </a:r>
          </a:p>
          <a:p>
            <a:pPr algn="ctr">
              <a:spcBef>
                <a:spcPct val="50000"/>
              </a:spcBef>
            </a:pPr>
            <a:r>
              <a:rPr lang="ru-RU" sz="1400" b="1" dirty="0" smtClean="0"/>
              <a:t>Методическое пособие по патриотическому воспитанию в ДОУ</a:t>
            </a:r>
          </a:p>
          <a:p>
            <a:pPr algn="ctr">
              <a:spcBef>
                <a:spcPct val="50000"/>
              </a:spcBef>
            </a:pPr>
            <a:r>
              <a:rPr lang="ru-RU" sz="1400" b="1" dirty="0" err="1" smtClean="0"/>
              <a:t>Л.А.Кондрыкинской</a:t>
            </a:r>
            <a:endParaRPr lang="ru-RU" sz="1100" b="1" dirty="0"/>
          </a:p>
          <a:p>
            <a:pPr algn="ctr">
              <a:spcBef>
                <a:spcPct val="50000"/>
              </a:spcBef>
            </a:pPr>
            <a:endParaRPr lang="ru-RU" sz="1800" b="1" dirty="0"/>
          </a:p>
          <a:p>
            <a:pPr algn="ctr">
              <a:spcBef>
                <a:spcPct val="50000"/>
              </a:spcBef>
            </a:pPr>
            <a:endParaRPr lang="ru-RU" sz="1800" b="1" dirty="0"/>
          </a:p>
        </p:txBody>
      </p:sp>
      <p:sp>
        <p:nvSpPr>
          <p:cNvPr id="6154" name="Text Box 33"/>
          <p:cNvSpPr txBox="1">
            <a:spLocks noChangeArrowheads="1"/>
          </p:cNvSpPr>
          <p:nvPr/>
        </p:nvSpPr>
        <p:spPr bwMode="auto">
          <a:xfrm>
            <a:off x="4067175" y="5119818"/>
            <a:ext cx="15049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dirty="0" err="1" smtClean="0">
                <a:solidFill>
                  <a:srgbClr val="009900"/>
                </a:solidFill>
              </a:rPr>
              <a:t>Н.П.Битютская</a:t>
            </a:r>
            <a:endParaRPr lang="ru-RU" sz="1400" dirty="0">
              <a:solidFill>
                <a:srgbClr val="009900"/>
              </a:solidFill>
            </a:endParaRPr>
          </a:p>
        </p:txBody>
      </p:sp>
      <p:pic>
        <p:nvPicPr>
          <p:cNvPr id="6155" name="Picture 3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25" y="4786313"/>
            <a:ext cx="128905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Picture 3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4572008"/>
            <a:ext cx="1357312" cy="202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30" name="Picture 6" descr="C:\Users\Пользователь\Детский сад\ОФОРМЛЯЛКИ\23 февраля\23 f3 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3" y="1643063"/>
            <a:ext cx="3500437" cy="4951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222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85750" y="1571625"/>
            <a:ext cx="8556625" cy="4752975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r>
              <a:rPr lang="ru-RU" sz="2800" b="1" i="1" dirty="0" smtClean="0">
                <a:solidFill>
                  <a:schemeClr val="bg1"/>
                </a:solidFill>
              </a:rPr>
              <a:t> </a:t>
            </a:r>
            <a:r>
              <a:rPr lang="ru-RU" sz="2400" b="1" i="1" dirty="0" smtClean="0">
                <a:solidFill>
                  <a:schemeClr val="bg1"/>
                </a:solidFill>
              </a:rPr>
              <a:t>Вид проекта</a:t>
            </a:r>
            <a:r>
              <a:rPr lang="ru-RU" sz="2400" b="1" i="1" dirty="0" smtClean="0"/>
              <a:t> </a:t>
            </a:r>
            <a:r>
              <a:rPr lang="ru-RU" sz="2400" b="1" i="1" dirty="0" smtClean="0">
                <a:solidFill>
                  <a:srgbClr val="FFFF00"/>
                </a:solidFill>
              </a:rPr>
              <a:t>–краткосрочный 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ru-RU" sz="2400" b="1" i="1" dirty="0" smtClean="0">
                <a:solidFill>
                  <a:srgbClr val="FFFF00"/>
                </a:solidFill>
              </a:rPr>
              <a:t>длительность 2 – 3 недели</a:t>
            </a:r>
            <a:r>
              <a:rPr lang="ru-RU" sz="2400" b="1" i="1" dirty="0" smtClean="0"/>
              <a:t> 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ru-RU" sz="2400" b="1" i="1" dirty="0" smtClean="0">
                <a:solidFill>
                  <a:schemeClr val="bg1"/>
                </a:solidFill>
              </a:rPr>
              <a:t>Тип проекта</a:t>
            </a:r>
            <a:r>
              <a:rPr lang="ru-RU" sz="2400" b="1" i="1" dirty="0" smtClean="0">
                <a:solidFill>
                  <a:srgbClr val="FFFF00"/>
                </a:solidFill>
              </a:rPr>
              <a:t> –</a:t>
            </a:r>
            <a:r>
              <a:rPr lang="ru-RU" sz="2400" b="1" i="1" dirty="0" err="1" smtClean="0">
                <a:solidFill>
                  <a:srgbClr val="FFFF00"/>
                </a:solidFill>
              </a:rPr>
              <a:t>практико</a:t>
            </a:r>
            <a:r>
              <a:rPr lang="ru-RU" sz="2400" b="1" i="1" dirty="0" smtClean="0">
                <a:solidFill>
                  <a:srgbClr val="FFFF00"/>
                </a:solidFill>
              </a:rPr>
              <a:t>-</a:t>
            </a:r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ru-RU" sz="2400" b="1" i="1" dirty="0" smtClean="0">
                <a:solidFill>
                  <a:srgbClr val="FFFF00"/>
                </a:solidFill>
              </a:rPr>
              <a:t>ориентированный ,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sz="2400" b="1" i="1" dirty="0" smtClean="0">
                <a:solidFill>
                  <a:srgbClr val="FFFF00"/>
                </a:solidFill>
              </a:rPr>
              <a:t>   открытый, групповой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sz="2400" b="1" i="1" dirty="0" smtClean="0"/>
              <a:t> </a:t>
            </a:r>
            <a:r>
              <a:rPr lang="ru-RU" sz="2400" b="1" i="1" dirty="0" smtClean="0">
                <a:solidFill>
                  <a:schemeClr val="bg1"/>
                </a:solidFill>
              </a:rPr>
              <a:t>Участники</a:t>
            </a:r>
            <a:r>
              <a:rPr lang="ru-RU" sz="2400" b="1" i="1" dirty="0" smtClean="0">
                <a:solidFill>
                  <a:srgbClr val="FC6A6A"/>
                </a:solidFill>
              </a:rPr>
              <a:t> </a:t>
            </a:r>
            <a:r>
              <a:rPr lang="ru-RU" sz="2400" b="1" i="1" dirty="0" smtClean="0">
                <a:solidFill>
                  <a:srgbClr val="FFFF00"/>
                </a:solidFill>
              </a:rPr>
              <a:t>– дети, педагоги, 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sz="2400" b="1" i="1" dirty="0" smtClean="0">
                <a:solidFill>
                  <a:srgbClr val="FFFF00"/>
                </a:solidFill>
              </a:rPr>
              <a:t>родители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sz="2400" b="1" i="1" dirty="0" smtClean="0"/>
              <a:t> </a:t>
            </a:r>
            <a:r>
              <a:rPr lang="ru-RU" sz="2400" b="1" i="1" dirty="0" smtClean="0">
                <a:solidFill>
                  <a:schemeClr val="bg1"/>
                </a:solidFill>
              </a:rPr>
              <a:t>Форма представления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sz="2400" b="1" i="1" dirty="0" smtClean="0"/>
              <a:t> </a:t>
            </a:r>
            <a:r>
              <a:rPr lang="ru-RU" sz="2400" b="1" i="1" dirty="0" smtClean="0">
                <a:solidFill>
                  <a:srgbClr val="FFFF00"/>
                </a:solidFill>
              </a:rPr>
              <a:t>- презентация</a:t>
            </a:r>
          </a:p>
          <a:p>
            <a:pPr algn="r" eaLnBrk="1" hangingPunct="1">
              <a:spcBef>
                <a:spcPct val="0"/>
              </a:spcBef>
              <a:buClrTx/>
              <a:buFontTx/>
              <a:buChar char="-"/>
              <a:defRPr/>
            </a:pPr>
            <a:r>
              <a:rPr lang="ru-RU" sz="2400" b="1" i="1" dirty="0" smtClean="0">
                <a:solidFill>
                  <a:srgbClr val="FFFF00"/>
                </a:solidFill>
              </a:rPr>
              <a:t>Проведение праздников</a:t>
            </a:r>
          </a:p>
          <a:p>
            <a:pPr algn="r" eaLnBrk="1" hangingPunct="1">
              <a:spcBef>
                <a:spcPct val="0"/>
              </a:spcBef>
              <a:buClrTx/>
              <a:buNone/>
              <a:defRPr/>
            </a:pPr>
            <a:r>
              <a:rPr lang="ru-RU" sz="2400" b="1" i="1" dirty="0" smtClean="0">
                <a:solidFill>
                  <a:srgbClr val="FFFF00"/>
                </a:solidFill>
              </a:rPr>
              <a:t> и развлечений</a:t>
            </a:r>
            <a:endParaRPr lang="ru-RU" sz="2400" b="1" i="1" dirty="0" smtClean="0">
              <a:solidFill>
                <a:srgbClr val="FFFF00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sz="2400" b="1" i="1" dirty="0" smtClean="0"/>
              <a:t> </a:t>
            </a:r>
            <a:r>
              <a:rPr lang="ru-RU" sz="2400" b="1" i="1" dirty="0" smtClean="0">
                <a:solidFill>
                  <a:schemeClr val="bg1"/>
                </a:solidFill>
              </a:rPr>
              <a:t>Срок реализации проекта</a:t>
            </a:r>
          </a:p>
          <a:p>
            <a:pPr algn="r"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ru-RU" sz="2400" b="1" i="1" dirty="0" smtClean="0">
                <a:solidFill>
                  <a:schemeClr val="bg2"/>
                </a:solidFill>
              </a:rPr>
              <a:t> </a:t>
            </a:r>
            <a:r>
              <a:rPr lang="ru-RU" sz="2400" b="1" i="1" dirty="0" smtClean="0">
                <a:solidFill>
                  <a:srgbClr val="FFFF00"/>
                </a:solidFill>
              </a:rPr>
              <a:t>– февраль 2017</a:t>
            </a:r>
            <a:endParaRPr lang="ru-RU" sz="2400" i="1" dirty="0" smtClean="0">
              <a:solidFill>
                <a:srgbClr val="FFFF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  <a:defRPr/>
            </a:pPr>
            <a:endParaRPr lang="ru-RU" i="1" dirty="0" smtClean="0"/>
          </a:p>
          <a:p>
            <a:pPr eaLnBrk="1" hangingPunct="1">
              <a:defRPr/>
            </a:pPr>
            <a:endParaRPr lang="ru-RU" sz="2800" dirty="0" smtClean="0"/>
          </a:p>
        </p:txBody>
      </p:sp>
      <p:sp>
        <p:nvSpPr>
          <p:cNvPr id="52228" name="AutoShape 4"/>
          <p:cNvSpPr>
            <a:spLocks noGrp="1" noChangeArrowheads="1"/>
          </p:cNvSpPr>
          <p:nvPr>
            <p:ph type="title"/>
          </p:nvPr>
        </p:nvSpPr>
        <p:spPr>
          <a:xfrm>
            <a:off x="1042988" y="228600"/>
            <a:ext cx="7058025" cy="1325563"/>
          </a:xfrm>
          <a:prstGeom prst="wave">
            <a:avLst>
              <a:gd name="adj1" fmla="val 13005"/>
              <a:gd name="adj2" fmla="val 0"/>
            </a:avLst>
          </a:prstGeom>
          <a:gradFill rotWithShape="1">
            <a:gsLst>
              <a:gs pos="0">
                <a:schemeClr val="accent2"/>
              </a:gs>
              <a:gs pos="100000">
                <a:schemeClr val="folHlink"/>
              </a:gs>
            </a:gsLst>
            <a:path path="rect">
              <a:fillToRect l="50000" t="50000" r="50000" b="50000"/>
            </a:path>
          </a:gradFill>
          <a:ln>
            <a:solidFill>
              <a:schemeClr val="tx1"/>
            </a:solidFill>
            <a:round/>
          </a:ln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chemeClr val="tx1"/>
                </a:solidFill>
              </a:rPr>
              <a:t>Паспорт проекта</a:t>
            </a:r>
          </a:p>
        </p:txBody>
      </p:sp>
    </p:spTree>
  </p:cSld>
  <p:clrMapOvr>
    <a:masterClrMapping/>
  </p:clrMapOvr>
  <p:transition spd="med"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AutoShape 4"/>
          <p:cNvSpPr>
            <a:spLocks noGrp="1" noChangeArrowheads="1"/>
          </p:cNvSpPr>
          <p:nvPr>
            <p:ph type="title"/>
          </p:nvPr>
        </p:nvSpPr>
        <p:spPr>
          <a:xfrm>
            <a:off x="357188" y="214313"/>
            <a:ext cx="8510587" cy="1325562"/>
          </a:xfrm>
          <a:prstGeom prst="horizontalScroll">
            <a:avLst>
              <a:gd name="adj" fmla="val 12500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bg1">
                <a:lumMod val="75000"/>
              </a:schemeClr>
            </a:solidFill>
            <a:round/>
          </a:ln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chemeClr val="bg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Педагогические принципы  реализации проекта</a:t>
            </a:r>
          </a:p>
        </p:txBody>
      </p:sp>
      <p:sp>
        <p:nvSpPr>
          <p:cNvPr id="8195" name="AutoShape 8"/>
          <p:cNvSpPr>
            <a:spLocks noChangeArrowheads="1"/>
          </p:cNvSpPr>
          <p:nvPr/>
        </p:nvSpPr>
        <p:spPr bwMode="gray">
          <a:xfrm rot="5400000">
            <a:off x="-1751013" y="2036763"/>
            <a:ext cx="4535487" cy="4033838"/>
          </a:xfrm>
          <a:custGeom>
            <a:avLst/>
            <a:gdLst>
              <a:gd name="T0" fmla="*/ 476172419 w 21600"/>
              <a:gd name="T1" fmla="*/ 0 h 21600"/>
              <a:gd name="T2" fmla="*/ 7142553 w 21600"/>
              <a:gd name="T3" fmla="*/ 371013143 h 21600"/>
              <a:gd name="T4" fmla="*/ 476172419 w 21600"/>
              <a:gd name="T5" fmla="*/ 11230129 h 21600"/>
              <a:gd name="T6" fmla="*/ 945201448 w 21600"/>
              <a:gd name="T7" fmla="*/ 371013143 h 21600"/>
              <a:gd name="T8" fmla="*/ 0 60000 65536"/>
              <a:gd name="T9" fmla="*/ 0 60000 65536"/>
              <a:gd name="T10" fmla="*/ 0 60000 65536"/>
              <a:gd name="T11" fmla="*/ 0 60000 65536"/>
              <a:gd name="T12" fmla="*/ 401 w 21600"/>
              <a:gd name="T13" fmla="*/ 0 h 21600"/>
              <a:gd name="T14" fmla="*/ 21199 w 21600"/>
              <a:gd name="T15" fmla="*/ 1362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rgbClr val="00CCFF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3257" name="AutoShape 9"/>
          <p:cNvSpPr>
            <a:spLocks noChangeArrowheads="1"/>
          </p:cNvSpPr>
          <p:nvPr/>
        </p:nvSpPr>
        <p:spPr bwMode="ltGray">
          <a:xfrm rot="5400000">
            <a:off x="-1477169" y="2134394"/>
            <a:ext cx="3768725" cy="3767138"/>
          </a:xfrm>
          <a:custGeom>
            <a:avLst/>
            <a:gdLst>
              <a:gd name="G0" fmla="+- 737 0 0"/>
              <a:gd name="G1" fmla="+- 11776100 0 0"/>
              <a:gd name="G2" fmla="+- 0 0 11776100"/>
              <a:gd name="T0" fmla="*/ 0 256 1"/>
              <a:gd name="T1" fmla="*/ 180 256 1"/>
              <a:gd name="G3" fmla="+- 11776100 T0 T1"/>
              <a:gd name="T2" fmla="*/ 0 256 1"/>
              <a:gd name="T3" fmla="*/ 90 256 1"/>
              <a:gd name="G4" fmla="+- 11776100 T2 T3"/>
              <a:gd name="G5" fmla="*/ G4 2 1"/>
              <a:gd name="T4" fmla="*/ 90 256 1"/>
              <a:gd name="T5" fmla="*/ 0 256 1"/>
              <a:gd name="G6" fmla="+- 11776100 T4 T5"/>
              <a:gd name="G7" fmla="*/ G6 2 1"/>
              <a:gd name="G8" fmla="abs 117761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737"/>
              <a:gd name="G18" fmla="*/ 737 1 2"/>
              <a:gd name="G19" fmla="+- G18 5400 0"/>
              <a:gd name="G20" fmla="cos G19 11776100"/>
              <a:gd name="G21" fmla="sin G19 11776100"/>
              <a:gd name="G22" fmla="+- G20 10800 0"/>
              <a:gd name="G23" fmla="+- G21 10800 0"/>
              <a:gd name="G24" fmla="+- 10800 0 G20"/>
              <a:gd name="G25" fmla="+- 737 10800 0"/>
              <a:gd name="G26" fmla="?: G9 G17 G25"/>
              <a:gd name="G27" fmla="?: G9 0 21600"/>
              <a:gd name="G28" fmla="cos 10800 11776100"/>
              <a:gd name="G29" fmla="sin 10800 11776100"/>
              <a:gd name="G30" fmla="sin 737 11776100"/>
              <a:gd name="G31" fmla="+- G28 10800 0"/>
              <a:gd name="G32" fmla="+- G29 10800 0"/>
              <a:gd name="G33" fmla="+- G30 10800 0"/>
              <a:gd name="G34" fmla="?: G4 0 G31"/>
              <a:gd name="G35" fmla="?: 11776100 G34 0"/>
              <a:gd name="G36" fmla="?: G6 G35 G31"/>
              <a:gd name="G37" fmla="+- 21600 0 G36"/>
              <a:gd name="G38" fmla="?: G4 0 G33"/>
              <a:gd name="G39" fmla="?: 117761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031 w 21600"/>
              <a:gd name="T15" fmla="*/ 10831 h 21600"/>
              <a:gd name="T16" fmla="*/ 10800 w 21600"/>
              <a:gd name="T17" fmla="*/ 10063 h 21600"/>
              <a:gd name="T18" fmla="*/ 16569 w 21600"/>
              <a:gd name="T19" fmla="*/ 10831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063" y="10804"/>
                </a:moveTo>
                <a:cubicBezTo>
                  <a:pt x="10063" y="10802"/>
                  <a:pt x="10063" y="10801"/>
                  <a:pt x="10063" y="10800"/>
                </a:cubicBezTo>
                <a:cubicBezTo>
                  <a:pt x="10063" y="10392"/>
                  <a:pt x="10392" y="10063"/>
                  <a:pt x="10800" y="10063"/>
                </a:cubicBezTo>
                <a:cubicBezTo>
                  <a:pt x="11207" y="10063"/>
                  <a:pt x="11537" y="10392"/>
                  <a:pt x="11537" y="10800"/>
                </a:cubicBezTo>
                <a:cubicBezTo>
                  <a:pt x="11537" y="10801"/>
                  <a:pt x="11536" y="10802"/>
                  <a:pt x="11536" y="10804"/>
                </a:cubicBezTo>
                <a:lnTo>
                  <a:pt x="21599" y="10858"/>
                </a:lnTo>
                <a:cubicBezTo>
                  <a:pt x="21599" y="10839"/>
                  <a:pt x="21600" y="1081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0819"/>
                  <a:pt x="0" y="10839"/>
                  <a:pt x="0" y="10858"/>
                </a:cubicBezTo>
                <a:close/>
              </a:path>
            </a:pathLst>
          </a:custGeom>
          <a:gradFill rotWithShape="0">
            <a:gsLst>
              <a:gs pos="0">
                <a:srgbClr val="CCFF99"/>
              </a:gs>
              <a:gs pos="50000">
                <a:srgbClr val="0099FF"/>
              </a:gs>
              <a:gs pos="100000">
                <a:srgbClr val="CCFF99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10800000" vert="eaVert" wrap="none" anchor="ctr"/>
          <a:lstStyle/>
          <a:p>
            <a:pPr algn="ctr">
              <a:defRPr/>
            </a:pPr>
            <a:endParaRPr lang="ru-RU" sz="1800" b="1">
              <a:solidFill>
                <a:srgbClr val="0033CC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928794" y="1643050"/>
            <a:ext cx="6929486" cy="1357322"/>
            <a:chOff x="912" y="844"/>
            <a:chExt cx="3641" cy="353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53259" name="AutoShape 11"/>
            <p:cNvSpPr>
              <a:spLocks noChangeArrowheads="1"/>
            </p:cNvSpPr>
            <p:nvPr/>
          </p:nvSpPr>
          <p:spPr bwMode="gray">
            <a:xfrm>
              <a:off x="1145" y="864"/>
              <a:ext cx="3041" cy="333"/>
            </a:xfrm>
            <a:prstGeom prst="roundRect">
              <a:avLst>
                <a:gd name="adj" fmla="val 50000"/>
              </a:avLst>
            </a:prstGeom>
            <a:solidFill>
              <a:srgbClr val="FF0000"/>
            </a:solidFill>
            <a:ln w="9525" algn="ctr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912" y="874"/>
              <a:ext cx="316" cy="316"/>
              <a:chOff x="912" y="874"/>
              <a:chExt cx="316" cy="316"/>
            </a:xfrm>
          </p:grpSpPr>
          <p:sp>
            <p:nvSpPr>
              <p:cNvPr id="53261" name="Oval 13"/>
              <p:cNvSpPr>
                <a:spLocks noChangeArrowheads="1"/>
              </p:cNvSpPr>
              <p:nvPr/>
            </p:nvSpPr>
            <p:spPr bwMode="gray">
              <a:xfrm>
                <a:off x="912" y="874"/>
                <a:ext cx="316" cy="316"/>
              </a:xfrm>
              <a:prstGeom prst="ellipse">
                <a:avLst/>
              </a:prstGeom>
              <a:solidFill>
                <a:srgbClr val="FF0000"/>
              </a:solidFill>
              <a:ln w="9525" algn="ctr">
                <a:noFill/>
                <a:round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262" name="Oval 14"/>
              <p:cNvSpPr>
                <a:spLocks noChangeArrowheads="1"/>
              </p:cNvSpPr>
              <p:nvPr/>
            </p:nvSpPr>
            <p:spPr bwMode="gray">
              <a:xfrm>
                <a:off x="943" y="906"/>
                <a:ext cx="255" cy="255"/>
              </a:xfrm>
              <a:prstGeom prst="ellipse">
                <a:avLst/>
              </a:prstGeom>
              <a:solidFill>
                <a:srgbClr val="FF0000"/>
              </a:solidFill>
              <a:ln w="9525" algn="ctr">
                <a:noFill/>
                <a:round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263" name="Oval 15"/>
              <p:cNvSpPr>
                <a:spLocks noChangeArrowheads="1"/>
              </p:cNvSpPr>
              <p:nvPr/>
            </p:nvSpPr>
            <p:spPr bwMode="gray">
              <a:xfrm>
                <a:off x="950" y="918"/>
                <a:ext cx="244" cy="244"/>
              </a:xfrm>
              <a:prstGeom prst="ellipse">
                <a:avLst/>
              </a:prstGeom>
              <a:solidFill>
                <a:srgbClr val="FF0000">
                  <a:alpha val="85001"/>
                </a:srgbClr>
              </a:solidFill>
              <a:ln w="9525" algn="ctr">
                <a:noFill/>
                <a:round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264" name="Oval 16"/>
              <p:cNvSpPr>
                <a:spLocks noChangeArrowheads="1"/>
              </p:cNvSpPr>
              <p:nvPr/>
            </p:nvSpPr>
            <p:spPr bwMode="gray">
              <a:xfrm>
                <a:off x="953" y="927"/>
                <a:ext cx="160" cy="160"/>
              </a:xfrm>
              <a:prstGeom prst="ellipse">
                <a:avLst/>
              </a:prstGeom>
              <a:solidFill>
                <a:srgbClr val="9966FF">
                  <a:alpha val="0"/>
                </a:srgbClr>
              </a:solidFill>
              <a:ln w="9525" algn="ctr">
                <a:noFill/>
                <a:round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53266" name="Text Box 18"/>
            <p:cNvSpPr txBox="1">
              <a:spLocks noChangeArrowheads="1"/>
            </p:cNvSpPr>
            <p:nvPr/>
          </p:nvSpPr>
          <p:spPr bwMode="auto">
            <a:xfrm>
              <a:off x="950" y="955"/>
              <a:ext cx="253" cy="104"/>
            </a:xfrm>
            <a:prstGeom prst="rect">
              <a:avLst/>
            </a:prstGeom>
            <a:solidFill>
              <a:srgbClr val="FF0000"/>
            </a:solidFill>
            <a:ln w="9525" algn="ctr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en-US" sz="2000" b="1" dirty="0"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53267" name="Text Box 19"/>
            <p:cNvSpPr txBox="1">
              <a:spLocks noChangeArrowheads="1"/>
            </p:cNvSpPr>
            <p:nvPr/>
          </p:nvSpPr>
          <p:spPr bwMode="auto">
            <a:xfrm>
              <a:off x="1264" y="844"/>
              <a:ext cx="3289" cy="168"/>
            </a:xfrm>
            <a:prstGeom prst="rect">
              <a:avLst/>
            </a:prstGeom>
            <a:solidFill>
              <a:srgbClr val="F4F92B"/>
            </a:solidFill>
            <a:ln w="9525">
              <a:noFill/>
              <a:miter lim="800000"/>
              <a:headEnd/>
              <a:tailEnd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>
                <a:buClr>
                  <a:schemeClr val="hlink"/>
                </a:buClr>
                <a:buFont typeface="Wingdings" pitchFamily="2" charset="2"/>
                <a:buNone/>
                <a:defRPr/>
              </a:pPr>
              <a:r>
                <a:rPr lang="ru-RU" sz="1800" b="1" dirty="0">
                  <a:solidFill>
                    <a:srgbClr val="0033CC"/>
                  </a:solidFill>
                </a:rPr>
                <a:t>Принцип </a:t>
              </a:r>
              <a:r>
                <a:rPr lang="ru-RU" sz="1800" b="1" dirty="0" err="1">
                  <a:solidFill>
                    <a:srgbClr val="0033CC"/>
                  </a:solidFill>
                </a:rPr>
                <a:t>поиково-исследовательской</a:t>
              </a:r>
              <a:r>
                <a:rPr lang="ru-RU" sz="1800" b="1" dirty="0">
                  <a:solidFill>
                    <a:srgbClr val="0033CC"/>
                  </a:solidFill>
                </a:rPr>
                <a:t> </a:t>
              </a:r>
            </a:p>
            <a:p>
              <a:pPr>
                <a:buClr>
                  <a:schemeClr val="hlink"/>
                </a:buClr>
                <a:buFont typeface="Wingdings" pitchFamily="2" charset="2"/>
                <a:buNone/>
                <a:defRPr/>
              </a:pPr>
              <a:r>
                <a:rPr lang="ru-RU" sz="1800" b="1" dirty="0">
                  <a:solidFill>
                    <a:srgbClr val="0033CC"/>
                  </a:solidFill>
                </a:rPr>
                <a:t>деятельности      </a:t>
              </a:r>
              <a:endParaRPr lang="ru-RU" sz="1800" dirty="0"/>
            </a:p>
          </p:txBody>
        </p:sp>
      </p:grpSp>
      <p:grpSp>
        <p:nvGrpSpPr>
          <p:cNvPr id="4" name="Group 20"/>
          <p:cNvGrpSpPr>
            <a:grpSpLocks/>
          </p:cNvGrpSpPr>
          <p:nvPr/>
        </p:nvGrpSpPr>
        <p:grpSpPr bwMode="auto">
          <a:xfrm>
            <a:off x="2735262" y="3214687"/>
            <a:ext cx="6194456" cy="1427951"/>
            <a:chOff x="912" y="844"/>
            <a:chExt cx="3641" cy="441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53269" name="AutoShape 21"/>
            <p:cNvSpPr>
              <a:spLocks noChangeArrowheads="1"/>
            </p:cNvSpPr>
            <p:nvPr/>
          </p:nvSpPr>
          <p:spPr bwMode="gray">
            <a:xfrm>
              <a:off x="1145" y="864"/>
              <a:ext cx="3240" cy="421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75000"/>
              </a:schemeClr>
            </a:solidFill>
            <a:ln w="9525" algn="ctr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5" name="Group 22"/>
            <p:cNvGrpSpPr>
              <a:grpSpLocks/>
            </p:cNvGrpSpPr>
            <p:nvPr/>
          </p:nvGrpSpPr>
          <p:grpSpPr bwMode="auto">
            <a:xfrm>
              <a:off x="912" y="874"/>
              <a:ext cx="316" cy="316"/>
              <a:chOff x="912" y="874"/>
              <a:chExt cx="316" cy="316"/>
            </a:xfrm>
          </p:grpSpPr>
          <p:sp>
            <p:nvSpPr>
              <p:cNvPr id="53271" name="Oval 23"/>
              <p:cNvSpPr>
                <a:spLocks noChangeArrowheads="1"/>
              </p:cNvSpPr>
              <p:nvPr/>
            </p:nvSpPr>
            <p:spPr bwMode="gray">
              <a:xfrm>
                <a:off x="912" y="874"/>
                <a:ext cx="316" cy="316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9525" algn="ctr">
                <a:noFill/>
                <a:round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272" name="Oval 24"/>
              <p:cNvSpPr>
                <a:spLocks noChangeArrowheads="1"/>
              </p:cNvSpPr>
              <p:nvPr/>
            </p:nvSpPr>
            <p:spPr bwMode="gray">
              <a:xfrm>
                <a:off x="943" y="906"/>
                <a:ext cx="255" cy="255"/>
              </a:xfrm>
              <a:prstGeom prst="ellipse">
                <a:avLst/>
              </a:prstGeom>
              <a:solidFill>
                <a:srgbClr val="FFFFCC"/>
              </a:solidFill>
              <a:ln w="9525" algn="ctr">
                <a:noFill/>
                <a:round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273" name="Oval 25"/>
              <p:cNvSpPr>
                <a:spLocks noChangeArrowheads="1"/>
              </p:cNvSpPr>
              <p:nvPr/>
            </p:nvSpPr>
            <p:spPr bwMode="gray">
              <a:xfrm>
                <a:off x="947" y="912"/>
                <a:ext cx="244" cy="24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  <a:alpha val="85001"/>
                </a:schemeClr>
              </a:solidFill>
              <a:ln w="9525" algn="ctr">
                <a:noFill/>
                <a:round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274" name="Oval 26"/>
              <p:cNvSpPr>
                <a:spLocks noChangeArrowheads="1"/>
              </p:cNvSpPr>
              <p:nvPr/>
            </p:nvSpPr>
            <p:spPr bwMode="gray">
              <a:xfrm>
                <a:off x="953" y="927"/>
                <a:ext cx="160" cy="160"/>
              </a:xfrm>
              <a:prstGeom prst="ellipse">
                <a:avLst/>
              </a:prstGeom>
              <a:solidFill>
                <a:srgbClr val="FFFFCC">
                  <a:alpha val="0"/>
                </a:srgbClr>
              </a:solidFill>
              <a:ln w="9525" algn="ctr">
                <a:noFill/>
                <a:round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275" name="Oval 27"/>
              <p:cNvSpPr>
                <a:spLocks noChangeArrowheads="1"/>
              </p:cNvSpPr>
              <p:nvPr/>
            </p:nvSpPr>
            <p:spPr bwMode="gray">
              <a:xfrm>
                <a:off x="958" y="920"/>
                <a:ext cx="220" cy="220"/>
              </a:xfrm>
              <a:prstGeom prst="ellipse">
                <a:avLst/>
              </a:prstGeom>
              <a:solidFill>
                <a:srgbClr val="FFFFCC">
                  <a:alpha val="0"/>
                </a:srgbClr>
              </a:solidFill>
              <a:ln w="9525" algn="ctr">
                <a:noFill/>
                <a:round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53276" name="Text Box 28"/>
            <p:cNvSpPr txBox="1">
              <a:spLocks noChangeArrowheads="1"/>
            </p:cNvSpPr>
            <p:nvPr/>
          </p:nvSpPr>
          <p:spPr bwMode="auto">
            <a:xfrm>
              <a:off x="953" y="918"/>
              <a:ext cx="244" cy="20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9525" algn="ctr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endParaRPr lang="ru-RU" sz="1800" b="1" dirty="0">
                <a:solidFill>
                  <a:srgbClr val="000000"/>
                </a:solidFill>
              </a:endParaRPr>
            </a:p>
            <a:p>
              <a:pPr algn="ctr" eaLnBrk="0" hangingPunct="0">
                <a:defRPr/>
              </a:pPr>
              <a:r>
                <a:rPr lang="ru-RU" sz="1800" b="1" dirty="0">
                  <a:solidFill>
                    <a:srgbClr val="000000"/>
                  </a:solidFill>
                </a:rPr>
                <a:t>2</a:t>
              </a:r>
              <a:endParaRPr lang="en-US" sz="1800" b="1" dirty="0">
                <a:solidFill>
                  <a:srgbClr val="000000"/>
                </a:solidFill>
              </a:endParaRPr>
            </a:p>
          </p:txBody>
        </p:sp>
        <p:sp>
          <p:nvSpPr>
            <p:cNvPr id="53277" name="Text Box 29"/>
            <p:cNvSpPr txBox="1">
              <a:spLocks noChangeArrowheads="1"/>
            </p:cNvSpPr>
            <p:nvPr/>
          </p:nvSpPr>
          <p:spPr bwMode="auto">
            <a:xfrm>
              <a:off x="1264" y="844"/>
              <a:ext cx="3289" cy="20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>
                <a:buClr>
                  <a:schemeClr val="hlink"/>
                </a:buClr>
                <a:buFont typeface="Wingdings" pitchFamily="2" charset="2"/>
                <a:buNone/>
                <a:defRPr/>
              </a:pPr>
              <a:r>
                <a:rPr lang="ru-RU" sz="1800" b="1" dirty="0">
                  <a:solidFill>
                    <a:srgbClr val="0033CC"/>
                  </a:solidFill>
                </a:rPr>
                <a:t>Принцип     личностно-ориентированного обучения  </a:t>
              </a:r>
            </a:p>
          </p:txBody>
        </p:sp>
      </p:grp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1927302" y="5356666"/>
            <a:ext cx="7029537" cy="1265940"/>
            <a:chOff x="1390" y="1977"/>
            <a:chExt cx="4422" cy="516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53279" name="AutoShape 31"/>
            <p:cNvSpPr>
              <a:spLocks noChangeArrowheads="1"/>
            </p:cNvSpPr>
            <p:nvPr/>
          </p:nvSpPr>
          <p:spPr bwMode="gray">
            <a:xfrm>
              <a:off x="1616" y="2007"/>
              <a:ext cx="3945" cy="486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9525" algn="ctr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7" name="Group 32"/>
            <p:cNvGrpSpPr>
              <a:grpSpLocks/>
            </p:cNvGrpSpPr>
            <p:nvPr/>
          </p:nvGrpSpPr>
          <p:grpSpPr bwMode="auto">
            <a:xfrm>
              <a:off x="1390" y="2052"/>
              <a:ext cx="314" cy="361"/>
              <a:chOff x="1579" y="1547"/>
              <a:chExt cx="523" cy="604"/>
            </a:xfrm>
          </p:grpSpPr>
          <p:sp>
            <p:nvSpPr>
              <p:cNvPr id="53281" name="Oval 33"/>
              <p:cNvSpPr>
                <a:spLocks noChangeArrowheads="1"/>
              </p:cNvSpPr>
              <p:nvPr/>
            </p:nvSpPr>
            <p:spPr bwMode="gray">
              <a:xfrm>
                <a:off x="1579" y="1567"/>
                <a:ext cx="523" cy="584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noFill/>
                <a:round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282" name="Oval 34"/>
              <p:cNvSpPr>
                <a:spLocks noChangeArrowheads="1"/>
              </p:cNvSpPr>
              <p:nvPr/>
            </p:nvSpPr>
            <p:spPr bwMode="gray">
              <a:xfrm>
                <a:off x="1634" y="1547"/>
                <a:ext cx="425" cy="425"/>
              </a:xfrm>
              <a:prstGeom prst="ellipse">
                <a:avLst/>
              </a:prstGeom>
              <a:solidFill>
                <a:schemeClr val="tx1"/>
              </a:solidFill>
              <a:ln w="9525" algn="ctr">
                <a:noFill/>
                <a:round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283" name="Oval 35"/>
              <p:cNvSpPr>
                <a:spLocks noChangeArrowheads="1"/>
              </p:cNvSpPr>
              <p:nvPr/>
            </p:nvSpPr>
            <p:spPr bwMode="gray">
              <a:xfrm>
                <a:off x="1642" y="1557"/>
                <a:ext cx="406" cy="406"/>
              </a:xfrm>
              <a:prstGeom prst="ellipse">
                <a:avLst/>
              </a:prstGeom>
              <a:solidFill>
                <a:schemeClr val="tx1">
                  <a:alpha val="85001"/>
                </a:schemeClr>
              </a:solidFill>
              <a:ln w="9525" algn="ctr">
                <a:noFill/>
                <a:round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3284" name="Oval 36"/>
              <p:cNvSpPr>
                <a:spLocks noChangeArrowheads="1"/>
              </p:cNvSpPr>
              <p:nvPr/>
            </p:nvSpPr>
            <p:spPr bwMode="gray">
              <a:xfrm>
                <a:off x="1652" y="1582"/>
                <a:ext cx="265" cy="266"/>
              </a:xfrm>
              <a:prstGeom prst="ellipse">
                <a:avLst/>
              </a:prstGeom>
              <a:solidFill>
                <a:srgbClr val="99FF33">
                  <a:alpha val="0"/>
                </a:srgbClr>
              </a:solidFill>
              <a:ln w="9525" algn="ctr">
                <a:noFill/>
                <a:round/>
                <a:headEnd/>
                <a:tailEnd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p3d prstMaterial="metal">
                <a:bevelT w="88900" h="88900"/>
              </a:sp3d>
            </p:spPr>
            <p:txBody>
              <a:bodyPr wrap="none" anchor="ctr"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53286" name="Text Box 38"/>
            <p:cNvSpPr txBox="1">
              <a:spLocks noChangeArrowheads="1"/>
            </p:cNvSpPr>
            <p:nvPr/>
          </p:nvSpPr>
          <p:spPr bwMode="auto">
            <a:xfrm>
              <a:off x="1436" y="2123"/>
              <a:ext cx="270" cy="151"/>
            </a:xfrm>
            <a:prstGeom prst="rect">
              <a:avLst/>
            </a:prstGeom>
            <a:solidFill>
              <a:schemeClr val="tx1"/>
            </a:solidFill>
            <a:ln w="9525" algn="ctr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ru-RU" sz="1800" b="1" dirty="0">
                  <a:solidFill>
                    <a:srgbClr val="000000"/>
                  </a:solidFill>
                </a:rPr>
                <a:t>3</a:t>
              </a:r>
              <a:endParaRPr lang="en-US" sz="1800" b="1" dirty="0">
                <a:solidFill>
                  <a:srgbClr val="000000"/>
                </a:solidFill>
              </a:endParaRPr>
            </a:p>
          </p:txBody>
        </p:sp>
        <p:sp>
          <p:nvSpPr>
            <p:cNvPr id="53287" name="Text Box 39"/>
            <p:cNvSpPr txBox="1">
              <a:spLocks noChangeArrowheads="1"/>
            </p:cNvSpPr>
            <p:nvPr/>
          </p:nvSpPr>
          <p:spPr bwMode="auto">
            <a:xfrm>
              <a:off x="1750" y="1977"/>
              <a:ext cx="4062" cy="263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  <a:sp3d prstMaterial="metal">
              <a:bevelT w="88900" h="88900"/>
            </a:sp3d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ru-RU" sz="1800" b="1" dirty="0">
                  <a:solidFill>
                    <a:srgbClr val="0033CC"/>
                  </a:solidFill>
                </a:rPr>
                <a:t>Принцип дифференциации и интеграции всех видов деятельности</a:t>
              </a:r>
              <a:endParaRPr lang="en-US" sz="1800" b="1" dirty="0">
                <a:solidFill>
                  <a:srgbClr val="0033CC"/>
                </a:solidFill>
              </a:endParaRPr>
            </a:p>
          </p:txBody>
        </p:sp>
      </p:grpSp>
      <p:pic>
        <p:nvPicPr>
          <p:cNvPr id="8200" name="Picture 53" descr="2r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3141663"/>
            <a:ext cx="1025525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5"/>
          <p:cNvSpPr>
            <a:spLocks noChangeArrowheads="1"/>
          </p:cNvSpPr>
          <p:nvPr/>
        </p:nvSpPr>
        <p:spPr bwMode="auto">
          <a:xfrm>
            <a:off x="0" y="2133600"/>
            <a:ext cx="3203575" cy="4724400"/>
          </a:xfrm>
          <a:prstGeom prst="rect">
            <a:avLst/>
          </a:prstGeom>
          <a:gradFill rotWithShape="1">
            <a:gsLst>
              <a:gs pos="0">
                <a:srgbClr val="9A529A"/>
              </a:gs>
              <a:gs pos="50000">
                <a:srgbClr val="DD79DD"/>
              </a:gs>
              <a:gs pos="100000">
                <a:srgbClr val="FF91FF"/>
              </a:gs>
            </a:gsLst>
            <a:lin ang="16200000" scaled="1"/>
          </a:gradFill>
          <a:ln w="15875" algn="ctr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1800"/>
          </a:p>
        </p:txBody>
      </p:sp>
      <p:sp>
        <p:nvSpPr>
          <p:cNvPr id="54288" name="Rectangle 16"/>
          <p:cNvSpPr>
            <a:spLocks noChangeArrowheads="1"/>
          </p:cNvSpPr>
          <p:nvPr/>
        </p:nvSpPr>
        <p:spPr bwMode="auto">
          <a:xfrm>
            <a:off x="2700338" y="2060575"/>
            <a:ext cx="3455987" cy="479742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25400" algn="ctr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/>
          </a:p>
        </p:txBody>
      </p:sp>
      <p:sp>
        <p:nvSpPr>
          <p:cNvPr id="9220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>
                <a:effectLst/>
              </a:rPr>
              <a:t/>
            </a:r>
            <a:br>
              <a:rPr lang="ru-RU" smtClean="0">
                <a:effectLst/>
              </a:rPr>
            </a:br>
            <a:endParaRPr lang="ru-RU" smtClean="0">
              <a:effectLst/>
            </a:endParaRPr>
          </a:p>
        </p:txBody>
      </p:sp>
      <p:sp>
        <p:nvSpPr>
          <p:cNvPr id="9221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510588" cy="936625"/>
          </a:xfrm>
          <a:gradFill rotWithShape="1">
            <a:gsLst>
              <a:gs pos="0">
                <a:srgbClr val="99FF66"/>
              </a:gs>
              <a:gs pos="50000">
                <a:srgbClr val="FFFF00"/>
              </a:gs>
              <a:gs pos="100000">
                <a:srgbClr val="99FF66"/>
              </a:gs>
            </a:gsLst>
            <a:lin ang="5400000" scaled="1"/>
          </a:gradFill>
          <a:ln w="38100" cmpd="dbl">
            <a:solidFill>
              <a:schemeClr val="tx2"/>
            </a:solidFill>
          </a:ln>
        </p:spPr>
        <p:txBody>
          <a:bodyPr/>
          <a:lstStyle/>
          <a:p>
            <a:pPr marL="609600" indent="-609600" eaLnBrk="1" hangingPunct="1">
              <a:spcBef>
                <a:spcPct val="20000"/>
              </a:spcBef>
              <a:buClr>
                <a:srgbClr val="990000"/>
              </a:buClr>
              <a:buSzPct val="60000"/>
            </a:pPr>
            <a:r>
              <a:rPr lang="ru-RU" smtClean="0">
                <a:solidFill>
                  <a:srgbClr val="33CC33"/>
                </a:solidFill>
                <a:effectLst/>
              </a:rPr>
              <a:t>Целевые группы</a:t>
            </a:r>
          </a:p>
        </p:txBody>
      </p:sp>
      <p:sp>
        <p:nvSpPr>
          <p:cNvPr id="54277" name="UTurnArrow"/>
          <p:cNvSpPr>
            <a:spLocks noEditPoints="1" noChangeArrowheads="1"/>
          </p:cNvSpPr>
          <p:nvPr/>
        </p:nvSpPr>
        <p:spPr bwMode="auto">
          <a:xfrm>
            <a:off x="179388" y="476250"/>
            <a:ext cx="1944687" cy="1771650"/>
          </a:xfrm>
          <a:custGeom>
            <a:avLst/>
            <a:gdLst>
              <a:gd name="G0" fmla="+- 0 0 0"/>
              <a:gd name="G1" fmla="+- 5574 0 0"/>
              <a:gd name="G2" fmla="*/ 5574 1 2"/>
              <a:gd name="G3" fmla="*/ 9725 1 2"/>
              <a:gd name="G4" fmla="+- 10800 G3 G2"/>
              <a:gd name="G5" fmla="+- 10800 G3 0"/>
              <a:gd name="G6" fmla="+- G5 G2 0"/>
              <a:gd name="G7" fmla="*/ G6 1 2"/>
              <a:gd name="G8" fmla="+- 9725 0 0"/>
              <a:gd name="G9" fmla="+- 21600 0 5574"/>
              <a:gd name="G10" fmla="+- 21600 0 9725"/>
              <a:gd name="G11" fmla="min G10 8691"/>
              <a:gd name="G12" fmla="+- 8826 0 0"/>
              <a:gd name="G13" fmla="+- 16529 0 5975"/>
              <a:gd name="G14" fmla="+- 16529 0 0"/>
              <a:gd name="G15" fmla="*/ 5574 5842 6110"/>
              <a:gd name="G16" fmla="+- 8826 1350 0"/>
              <a:gd name="G17" fmla="+- 8310 0 G15"/>
              <a:gd name="G18" fmla="*/ G17 G7 8310"/>
              <a:gd name="G19" fmla="+- 5574 G18 0"/>
              <a:gd name="G20" fmla="+- G4 0 G18"/>
              <a:gd name="T0" fmla="*/ 9225 w 21600"/>
              <a:gd name="T1" fmla="*/ 0 h 21600"/>
              <a:gd name="T2" fmla="*/ 2787 w 21600"/>
              <a:gd name="T3" fmla="*/ 21600 h 21600"/>
              <a:gd name="T4" fmla="*/ 9725 w 21600"/>
              <a:gd name="T5" fmla="*/ 8826 h 21600"/>
              <a:gd name="T6" fmla="*/ 15663 w 21600"/>
              <a:gd name="T7" fmla="*/ 16529 h 21600"/>
              <a:gd name="T8" fmla="*/ 21600 w 21600"/>
              <a:gd name="T9" fmla="*/ 8826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G1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3" y="16529"/>
                </a:moveTo>
                <a:lnTo>
                  <a:pt x="21600" y="8826"/>
                </a:lnTo>
                <a:lnTo>
                  <a:pt x="18450" y="8826"/>
                </a:lnTo>
                <a:lnTo>
                  <a:pt x="18450" y="8310"/>
                </a:lnTo>
                <a:cubicBezTo>
                  <a:pt x="18450" y="3721"/>
                  <a:pt x="14320" y="0"/>
                  <a:pt x="9225" y="0"/>
                </a:cubicBezTo>
                <a:cubicBezTo>
                  <a:pt x="4130" y="0"/>
                  <a:pt x="0" y="3799"/>
                  <a:pt x="0" y="8485"/>
                </a:cubicBezTo>
                <a:lnTo>
                  <a:pt x="0" y="21600"/>
                </a:lnTo>
                <a:lnTo>
                  <a:pt x="5574" y="21600"/>
                </a:lnTo>
                <a:lnTo>
                  <a:pt x="5574" y="8310"/>
                </a:lnTo>
                <a:cubicBezTo>
                  <a:pt x="5574" y="6664"/>
                  <a:pt x="7055" y="5330"/>
                  <a:pt x="8882" y="5330"/>
                </a:cubicBezTo>
                <a:lnTo>
                  <a:pt x="9568" y="5330"/>
                </a:lnTo>
                <a:cubicBezTo>
                  <a:pt x="11395" y="5330"/>
                  <a:pt x="12876" y="6664"/>
                  <a:pt x="12876" y="8310"/>
                </a:cubicBezTo>
                <a:lnTo>
                  <a:pt x="12876" y="8826"/>
                </a:lnTo>
                <a:lnTo>
                  <a:pt x="9725" y="8826"/>
                </a:lnTo>
                <a:close/>
              </a:path>
            </a:pathLst>
          </a:cu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endParaRPr lang="ru-RU" sz="2000" b="1" i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bat" pitchFamily="2" charset="0"/>
            </a:endParaRPr>
          </a:p>
        </p:txBody>
      </p:sp>
      <p:sp>
        <p:nvSpPr>
          <p:cNvPr id="54279" name="UTurnArrow"/>
          <p:cNvSpPr>
            <a:spLocks noEditPoints="1" noChangeArrowheads="1"/>
          </p:cNvSpPr>
          <p:nvPr/>
        </p:nvSpPr>
        <p:spPr bwMode="auto">
          <a:xfrm>
            <a:off x="3429000" y="1000125"/>
            <a:ext cx="1944688" cy="1357313"/>
          </a:xfrm>
          <a:custGeom>
            <a:avLst/>
            <a:gdLst>
              <a:gd name="G0" fmla="+- 0 0 0"/>
              <a:gd name="G1" fmla="+- 5574 0 0"/>
              <a:gd name="G2" fmla="*/ 5574 1 2"/>
              <a:gd name="G3" fmla="*/ 9725 1 2"/>
              <a:gd name="G4" fmla="+- 10800 G3 G2"/>
              <a:gd name="G5" fmla="+- 10800 G3 0"/>
              <a:gd name="G6" fmla="+- G5 G2 0"/>
              <a:gd name="G7" fmla="*/ G6 1 2"/>
              <a:gd name="G8" fmla="+- 9725 0 0"/>
              <a:gd name="G9" fmla="+- 21600 0 5574"/>
              <a:gd name="G10" fmla="+- 21600 0 9725"/>
              <a:gd name="G11" fmla="min G10 8691"/>
              <a:gd name="G12" fmla="+- 8826 0 0"/>
              <a:gd name="G13" fmla="+- 16529 0 5975"/>
              <a:gd name="G14" fmla="+- 16529 0 0"/>
              <a:gd name="G15" fmla="*/ 5574 5842 6110"/>
              <a:gd name="G16" fmla="+- 8826 1350 0"/>
              <a:gd name="G17" fmla="+- 8310 0 G15"/>
              <a:gd name="G18" fmla="*/ G17 G7 8310"/>
              <a:gd name="G19" fmla="+- 5574 G18 0"/>
              <a:gd name="G20" fmla="+- G4 0 G18"/>
              <a:gd name="T0" fmla="*/ 9225 w 21600"/>
              <a:gd name="T1" fmla="*/ 0 h 21600"/>
              <a:gd name="T2" fmla="*/ 2787 w 21600"/>
              <a:gd name="T3" fmla="*/ 21600 h 21600"/>
              <a:gd name="T4" fmla="*/ 9725 w 21600"/>
              <a:gd name="T5" fmla="*/ 8826 h 21600"/>
              <a:gd name="T6" fmla="*/ 15663 w 21600"/>
              <a:gd name="T7" fmla="*/ 16529 h 21600"/>
              <a:gd name="T8" fmla="*/ 21600 w 21600"/>
              <a:gd name="T9" fmla="*/ 8826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G1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3" y="16529"/>
                </a:moveTo>
                <a:lnTo>
                  <a:pt x="21600" y="8826"/>
                </a:lnTo>
                <a:lnTo>
                  <a:pt x="18450" y="8826"/>
                </a:lnTo>
                <a:lnTo>
                  <a:pt x="18450" y="8310"/>
                </a:lnTo>
                <a:cubicBezTo>
                  <a:pt x="18450" y="3721"/>
                  <a:pt x="14320" y="0"/>
                  <a:pt x="9225" y="0"/>
                </a:cubicBezTo>
                <a:cubicBezTo>
                  <a:pt x="4130" y="0"/>
                  <a:pt x="0" y="3799"/>
                  <a:pt x="0" y="8485"/>
                </a:cubicBezTo>
                <a:lnTo>
                  <a:pt x="0" y="21600"/>
                </a:lnTo>
                <a:lnTo>
                  <a:pt x="5574" y="21600"/>
                </a:lnTo>
                <a:lnTo>
                  <a:pt x="5574" y="8310"/>
                </a:lnTo>
                <a:cubicBezTo>
                  <a:pt x="5574" y="6664"/>
                  <a:pt x="7055" y="5330"/>
                  <a:pt x="8882" y="5330"/>
                </a:cubicBezTo>
                <a:lnTo>
                  <a:pt x="9568" y="5330"/>
                </a:lnTo>
                <a:cubicBezTo>
                  <a:pt x="11395" y="5330"/>
                  <a:pt x="12876" y="6664"/>
                  <a:pt x="12876" y="8310"/>
                </a:cubicBezTo>
                <a:lnTo>
                  <a:pt x="12876" y="8826"/>
                </a:lnTo>
                <a:lnTo>
                  <a:pt x="9725" y="8826"/>
                </a:ln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endParaRPr lang="ru-RU" sz="2000" b="1" i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bat" pitchFamily="2" charset="0"/>
            </a:endParaRP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 rot="-2106047">
            <a:off x="107950" y="620713"/>
            <a:ext cx="12239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>
                <a:solidFill>
                  <a:schemeClr val="bg2"/>
                </a:solidFill>
              </a:rPr>
              <a:t>педагоги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 rot="-2111635">
            <a:off x="3363913" y="901700"/>
            <a:ext cx="15843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/>
              <a:t>дети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 rot="-1893808">
            <a:off x="6877050" y="549275"/>
            <a:ext cx="12239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800">
                <a:solidFill>
                  <a:schemeClr val="bg1"/>
                </a:solidFill>
              </a:rPr>
              <a:t>родители</a:t>
            </a:r>
          </a:p>
        </p:txBody>
      </p:sp>
      <p:sp>
        <p:nvSpPr>
          <p:cNvPr id="54283" name="Text Box 11"/>
          <p:cNvSpPr txBox="1">
            <a:spLocks noChangeArrowheads="1"/>
          </p:cNvSpPr>
          <p:nvPr/>
        </p:nvSpPr>
        <p:spPr bwMode="auto">
          <a:xfrm>
            <a:off x="1331913" y="1052513"/>
            <a:ext cx="4318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i="1" dirty="0">
                <a:solidFill>
                  <a:schemeClr val="bg2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4643438" y="1557338"/>
            <a:ext cx="3603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/>
              <a:t>2</a:t>
            </a:r>
          </a:p>
        </p:txBody>
      </p:sp>
      <p:sp>
        <p:nvSpPr>
          <p:cNvPr id="9229" name="Text Box 14"/>
          <p:cNvSpPr txBox="1">
            <a:spLocks noChangeArrowheads="1"/>
          </p:cNvSpPr>
          <p:nvPr/>
        </p:nvSpPr>
        <p:spPr bwMode="auto">
          <a:xfrm>
            <a:off x="8172450" y="1052513"/>
            <a:ext cx="3603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A50021"/>
                </a:solidFill>
              </a:rPr>
              <a:t>3</a:t>
            </a:r>
          </a:p>
        </p:txBody>
      </p:sp>
      <p:sp>
        <p:nvSpPr>
          <p:cNvPr id="54289" name="Rectangle 17"/>
          <p:cNvSpPr>
            <a:spLocks noChangeArrowheads="1"/>
          </p:cNvSpPr>
          <p:nvPr/>
        </p:nvSpPr>
        <p:spPr bwMode="auto">
          <a:xfrm>
            <a:off x="5867400" y="1773238"/>
            <a:ext cx="3276600" cy="5084762"/>
          </a:xfrm>
          <a:prstGeom prst="rect">
            <a:avLst/>
          </a:prstGeom>
          <a:solidFill>
            <a:schemeClr val="folHlink"/>
          </a:solidFill>
          <a:ln w="15875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 b="1" i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bat" pitchFamily="2" charset="0"/>
              </a:rPr>
              <a:t>     ------------------------------------------------</a:t>
            </a:r>
          </a:p>
        </p:txBody>
      </p:sp>
      <p:sp>
        <p:nvSpPr>
          <p:cNvPr id="54278" name="UTurnArrow"/>
          <p:cNvSpPr>
            <a:spLocks noEditPoints="1" noChangeArrowheads="1"/>
          </p:cNvSpPr>
          <p:nvPr/>
        </p:nvSpPr>
        <p:spPr bwMode="auto">
          <a:xfrm>
            <a:off x="6929438" y="500063"/>
            <a:ext cx="1944687" cy="1771650"/>
          </a:xfrm>
          <a:custGeom>
            <a:avLst/>
            <a:gdLst>
              <a:gd name="G0" fmla="+- 0 0 0"/>
              <a:gd name="G1" fmla="+- 5574 0 0"/>
              <a:gd name="G2" fmla="*/ 5574 1 2"/>
              <a:gd name="G3" fmla="*/ 9725 1 2"/>
              <a:gd name="G4" fmla="+- 10800 G3 G2"/>
              <a:gd name="G5" fmla="+- 10800 G3 0"/>
              <a:gd name="G6" fmla="+- G5 G2 0"/>
              <a:gd name="G7" fmla="*/ G6 1 2"/>
              <a:gd name="G8" fmla="+- 9725 0 0"/>
              <a:gd name="G9" fmla="+- 21600 0 5574"/>
              <a:gd name="G10" fmla="+- 21600 0 9725"/>
              <a:gd name="G11" fmla="min G10 8691"/>
              <a:gd name="G12" fmla="+- 8826 0 0"/>
              <a:gd name="G13" fmla="+- 16529 0 5975"/>
              <a:gd name="G14" fmla="+- 16529 0 0"/>
              <a:gd name="G15" fmla="*/ 5574 5842 6110"/>
              <a:gd name="G16" fmla="+- 8826 1350 0"/>
              <a:gd name="G17" fmla="+- 8310 0 G15"/>
              <a:gd name="G18" fmla="*/ G17 G7 8310"/>
              <a:gd name="G19" fmla="+- 5574 G18 0"/>
              <a:gd name="G20" fmla="+- G4 0 G18"/>
              <a:gd name="T0" fmla="*/ 9225 w 21600"/>
              <a:gd name="T1" fmla="*/ 0 h 21600"/>
              <a:gd name="T2" fmla="*/ 2787 w 21600"/>
              <a:gd name="T3" fmla="*/ 21600 h 21600"/>
              <a:gd name="T4" fmla="*/ 9725 w 21600"/>
              <a:gd name="T5" fmla="*/ 8826 h 21600"/>
              <a:gd name="T6" fmla="*/ 15663 w 21600"/>
              <a:gd name="T7" fmla="*/ 16529 h 21600"/>
              <a:gd name="T8" fmla="*/ 21600 w 21600"/>
              <a:gd name="T9" fmla="*/ 8826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G1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3" y="16529"/>
                </a:moveTo>
                <a:lnTo>
                  <a:pt x="21600" y="8826"/>
                </a:lnTo>
                <a:lnTo>
                  <a:pt x="18450" y="8826"/>
                </a:lnTo>
                <a:lnTo>
                  <a:pt x="18450" y="8310"/>
                </a:lnTo>
                <a:cubicBezTo>
                  <a:pt x="18450" y="3721"/>
                  <a:pt x="14320" y="0"/>
                  <a:pt x="9225" y="0"/>
                </a:cubicBezTo>
                <a:cubicBezTo>
                  <a:pt x="4130" y="0"/>
                  <a:pt x="0" y="3799"/>
                  <a:pt x="0" y="8485"/>
                </a:cubicBezTo>
                <a:lnTo>
                  <a:pt x="0" y="21600"/>
                </a:lnTo>
                <a:lnTo>
                  <a:pt x="5574" y="21600"/>
                </a:lnTo>
                <a:lnTo>
                  <a:pt x="5574" y="8310"/>
                </a:lnTo>
                <a:cubicBezTo>
                  <a:pt x="5574" y="6664"/>
                  <a:pt x="7055" y="5330"/>
                  <a:pt x="8882" y="5330"/>
                </a:cubicBezTo>
                <a:lnTo>
                  <a:pt x="9568" y="5330"/>
                </a:lnTo>
                <a:cubicBezTo>
                  <a:pt x="11395" y="5330"/>
                  <a:pt x="12876" y="6664"/>
                  <a:pt x="12876" y="8310"/>
                </a:cubicBezTo>
                <a:lnTo>
                  <a:pt x="12876" y="8826"/>
                </a:lnTo>
                <a:lnTo>
                  <a:pt x="9725" y="8826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endParaRPr lang="ru-RU" sz="2000" b="1" i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bat" pitchFamily="2" charset="0"/>
            </a:endParaRPr>
          </a:p>
        </p:txBody>
      </p:sp>
      <p:sp>
        <p:nvSpPr>
          <p:cNvPr id="54291" name="Text Box 19"/>
          <p:cNvSpPr txBox="1">
            <a:spLocks noChangeArrowheads="1"/>
          </p:cNvSpPr>
          <p:nvPr/>
        </p:nvSpPr>
        <p:spPr bwMode="auto">
          <a:xfrm rot="-1923442">
            <a:off x="6877050" y="620713"/>
            <a:ext cx="1295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800" dirty="0">
                <a:solidFill>
                  <a:schemeClr val="bg2">
                    <a:lumMod val="50000"/>
                  </a:schemeClr>
                </a:solidFill>
              </a:rPr>
              <a:t>родители</a:t>
            </a:r>
          </a:p>
        </p:txBody>
      </p:sp>
      <p:sp>
        <p:nvSpPr>
          <p:cNvPr id="54292" name="Text Box 20"/>
          <p:cNvSpPr txBox="1">
            <a:spLocks noChangeArrowheads="1"/>
          </p:cNvSpPr>
          <p:nvPr/>
        </p:nvSpPr>
        <p:spPr bwMode="auto">
          <a:xfrm>
            <a:off x="8172450" y="1052513"/>
            <a:ext cx="5032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chemeClr val="bg2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10258" name="Text Box 22"/>
          <p:cNvSpPr txBox="1">
            <a:spLocks noChangeArrowheads="1"/>
          </p:cNvSpPr>
          <p:nvPr/>
        </p:nvSpPr>
        <p:spPr bwMode="auto">
          <a:xfrm>
            <a:off x="2786063" y="2357438"/>
            <a:ext cx="3071812" cy="475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000" b="1" u="sng" dirty="0">
                <a:solidFill>
                  <a:schemeClr val="bg1">
                    <a:lumMod val="75000"/>
                  </a:schemeClr>
                </a:solidFill>
              </a:rPr>
              <a:t>Решение поставленных задач с детьми вне занятий</a:t>
            </a:r>
            <a:r>
              <a:rPr lang="ru-RU" sz="1000" b="1" dirty="0">
                <a:solidFill>
                  <a:schemeClr val="bg1">
                    <a:lumMod val="75000"/>
                  </a:schemeClr>
                </a:solidFill>
              </a:rPr>
              <a:t>:</a:t>
            </a:r>
            <a:endParaRPr lang="ru-RU" sz="10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050" i="1" dirty="0">
                <a:solidFill>
                  <a:schemeClr val="bg1">
                    <a:lumMod val="75000"/>
                  </a:schemeClr>
                </a:solidFill>
              </a:rPr>
              <a:t>- Подготовка сообщения с родителями о том, как у папы или дедушки проходила  служба в армии, в каких войсках он служил.</a:t>
            </a:r>
            <a:endParaRPr lang="ru-RU" sz="105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050" i="1" dirty="0">
                <a:solidFill>
                  <a:schemeClr val="bg1">
                    <a:lumMod val="75000"/>
                  </a:schemeClr>
                </a:solidFill>
              </a:rPr>
              <a:t>- Слушание рассказов о солдатах, об армии;</a:t>
            </a:r>
            <a:endParaRPr lang="ru-RU" sz="105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050" i="1" dirty="0">
                <a:solidFill>
                  <a:schemeClr val="bg1">
                    <a:lumMod val="75000"/>
                  </a:schemeClr>
                </a:solidFill>
              </a:rPr>
              <a:t>- Рассматривание картин с изображениями летчиков, пехотинцев, танкистов, моряков;</a:t>
            </a:r>
            <a:endParaRPr lang="ru-RU" sz="105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050" i="1" dirty="0" smtClean="0">
                <a:solidFill>
                  <a:schemeClr val="bg1">
                    <a:lumMod val="75000"/>
                  </a:schemeClr>
                </a:solidFill>
              </a:rPr>
              <a:t>- </a:t>
            </a:r>
            <a:r>
              <a:rPr lang="ru-RU" sz="1050" i="1" dirty="0">
                <a:solidFill>
                  <a:schemeClr val="bg1">
                    <a:lumMod val="75000"/>
                  </a:schemeClr>
                </a:solidFill>
              </a:rPr>
              <a:t>Выставка книг;</a:t>
            </a:r>
            <a:endParaRPr lang="ru-RU" sz="105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050" i="1" dirty="0">
                <a:solidFill>
                  <a:schemeClr val="bg1">
                    <a:lumMod val="75000"/>
                  </a:schemeClr>
                </a:solidFill>
              </a:rPr>
              <a:t>- Разучивание песен и стихов;</a:t>
            </a:r>
            <a:endParaRPr lang="ru-RU" sz="105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050" b="1" u="sng" dirty="0">
                <a:solidFill>
                  <a:schemeClr val="bg1">
                    <a:lumMod val="75000"/>
                  </a:schemeClr>
                </a:solidFill>
              </a:rPr>
              <a:t>Продуктивная деятельность вне занятий:</a:t>
            </a:r>
            <a:r>
              <a:rPr lang="ru-RU" sz="1050" b="1" dirty="0">
                <a:solidFill>
                  <a:schemeClr val="bg1">
                    <a:lumMod val="75000"/>
                  </a:schemeClr>
                </a:solidFill>
              </a:rPr>
              <a:t> </a:t>
            </a:r>
            <a:endParaRPr lang="ru-RU" sz="105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050" i="1" dirty="0" smtClean="0">
                <a:solidFill>
                  <a:schemeClr val="bg1">
                    <a:lumMod val="75000"/>
                  </a:schemeClr>
                </a:solidFill>
              </a:rPr>
              <a:t>-Аппликация «Корабли на рейде», «Моряк» «</a:t>
            </a:r>
            <a:r>
              <a:rPr lang="ru-RU" sz="1050" i="1" dirty="0" err="1" smtClean="0">
                <a:solidFill>
                  <a:schemeClr val="bg1">
                    <a:lumMod val="75000"/>
                  </a:schemeClr>
                </a:solidFill>
              </a:rPr>
              <a:t>Краблик</a:t>
            </a:r>
            <a:r>
              <a:rPr lang="ru-RU" sz="1050" i="1" dirty="0" smtClean="0">
                <a:solidFill>
                  <a:schemeClr val="bg1">
                    <a:lumMod val="75000"/>
                  </a:schemeClr>
                </a:solidFill>
              </a:rPr>
              <a:t>»;</a:t>
            </a:r>
            <a:endParaRPr lang="ru-RU" sz="105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050" i="1" dirty="0">
                <a:solidFill>
                  <a:schemeClr val="bg1">
                    <a:lumMod val="75000"/>
                  </a:schemeClr>
                </a:solidFill>
              </a:rPr>
              <a:t>-Рисование «рисунок солдату срочной службы»</a:t>
            </a:r>
            <a:endParaRPr lang="ru-RU" sz="105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050" i="1" dirty="0">
                <a:solidFill>
                  <a:schemeClr val="bg1">
                    <a:lumMod val="75000"/>
                  </a:schemeClr>
                </a:solidFill>
              </a:rPr>
              <a:t>-Художественно ручной труд «Подарки папам и дедушкам»;</a:t>
            </a:r>
            <a:endParaRPr lang="ru-RU" sz="105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050" i="1" dirty="0">
                <a:solidFill>
                  <a:schemeClr val="bg1">
                    <a:lumMod val="75000"/>
                  </a:schemeClr>
                </a:solidFill>
              </a:rPr>
              <a:t>-Лепка </a:t>
            </a:r>
            <a:r>
              <a:rPr lang="ru-RU" sz="1050" i="1" dirty="0" smtClean="0">
                <a:solidFill>
                  <a:schemeClr val="bg1">
                    <a:lumMod val="75000"/>
                  </a:schemeClr>
                </a:solidFill>
              </a:rPr>
              <a:t>«</a:t>
            </a:r>
            <a:r>
              <a:rPr lang="ru-RU" sz="1050" i="1" dirty="0" smtClean="0">
                <a:solidFill>
                  <a:schemeClr val="bg1">
                    <a:lumMod val="75000"/>
                  </a:schemeClr>
                </a:solidFill>
              </a:rPr>
              <a:t>Пограничник с собакой</a:t>
            </a:r>
            <a:r>
              <a:rPr lang="ru-RU" sz="1050" i="1" dirty="0" smtClean="0">
                <a:solidFill>
                  <a:schemeClr val="bg1">
                    <a:lumMod val="75000"/>
                  </a:schemeClr>
                </a:solidFill>
              </a:rPr>
              <a:t>», </a:t>
            </a:r>
            <a:r>
              <a:rPr lang="ru-RU" sz="1050" i="1" dirty="0">
                <a:solidFill>
                  <a:schemeClr val="bg1">
                    <a:lumMod val="75000"/>
                  </a:schemeClr>
                </a:solidFill>
              </a:rPr>
              <a:t>«Самолет», «Танк».</a:t>
            </a:r>
            <a:endParaRPr lang="ru-RU" sz="105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050" b="1" u="sng" dirty="0">
                <a:solidFill>
                  <a:schemeClr val="bg1">
                    <a:lumMod val="75000"/>
                  </a:schemeClr>
                </a:solidFill>
              </a:rPr>
              <a:t>Игровая деятельность:</a:t>
            </a:r>
            <a:endParaRPr lang="ru-RU" sz="105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050" i="1" dirty="0">
                <a:solidFill>
                  <a:schemeClr val="bg1">
                    <a:lumMod val="75000"/>
                  </a:schemeClr>
                </a:solidFill>
              </a:rPr>
              <a:t>-Сюжетно-ролевые игры «Разведчики», «Моряки»;</a:t>
            </a:r>
            <a:endParaRPr lang="ru-RU" sz="105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050" i="1" dirty="0">
                <a:solidFill>
                  <a:schemeClr val="bg1">
                    <a:lumMod val="75000"/>
                  </a:schemeClr>
                </a:solidFill>
              </a:rPr>
              <a:t>-Дидактические игры «Разложи и назови</a:t>
            </a:r>
            <a:endParaRPr lang="ru-RU" sz="105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050" i="1" dirty="0">
                <a:solidFill>
                  <a:schemeClr val="bg1">
                    <a:lumMod val="75000"/>
                  </a:schemeClr>
                </a:solidFill>
              </a:rPr>
              <a:t> правильно», «Знаешь ли ты?», «Собери машину», лото «Военная техника».</a:t>
            </a:r>
            <a:endParaRPr lang="ru-RU" sz="105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defRPr/>
            </a:pPr>
            <a:r>
              <a:rPr lang="ru-RU" sz="1050" i="1" dirty="0">
                <a:solidFill>
                  <a:schemeClr val="bg1">
                    <a:lumMod val="75000"/>
                  </a:schemeClr>
                </a:solidFill>
              </a:rPr>
              <a:t>-Подвижные игры «Сигнальные флажки», «Три танкиста»,«Перетягивание каната», «Подводная лодка» </a:t>
            </a:r>
            <a:endParaRPr lang="ru-RU" sz="1050" dirty="0">
              <a:solidFill>
                <a:schemeClr val="bg1">
                  <a:lumMod val="75000"/>
                </a:schemeClr>
              </a:solidFill>
            </a:endParaRPr>
          </a:p>
          <a:p>
            <a:pPr algn="ctr">
              <a:buFontTx/>
              <a:buChar char="-"/>
              <a:defRPr/>
            </a:pPr>
            <a:endParaRPr lang="ru-RU" sz="1000" dirty="0">
              <a:solidFill>
                <a:srgbClr val="006600"/>
              </a:solidFill>
            </a:endParaRPr>
          </a:p>
        </p:txBody>
      </p:sp>
      <p:sp>
        <p:nvSpPr>
          <p:cNvPr id="9235" name="Text Box 24"/>
          <p:cNvSpPr txBox="1">
            <a:spLocks noChangeArrowheads="1"/>
          </p:cNvSpPr>
          <p:nvPr/>
        </p:nvSpPr>
        <p:spPr bwMode="auto">
          <a:xfrm>
            <a:off x="5929313" y="2000250"/>
            <a:ext cx="3214687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i="1" dirty="0">
              <a:solidFill>
                <a:srgbClr val="800000"/>
              </a:solidFill>
            </a:endParaRPr>
          </a:p>
          <a:p>
            <a:endParaRPr lang="ru-RU" sz="1400" i="1" dirty="0">
              <a:solidFill>
                <a:srgbClr val="800000"/>
              </a:solidFill>
            </a:endParaRPr>
          </a:p>
          <a:p>
            <a:r>
              <a:rPr lang="ru-RU" b="1" u="sng" dirty="0">
                <a:solidFill>
                  <a:srgbClr val="682614"/>
                </a:solidFill>
              </a:rPr>
              <a:t>Решение поставленных задач с родителями:</a:t>
            </a:r>
            <a:endParaRPr lang="ru-RU" dirty="0">
              <a:solidFill>
                <a:srgbClr val="682614"/>
              </a:solidFill>
            </a:endParaRPr>
          </a:p>
          <a:p>
            <a:r>
              <a:rPr lang="ru-RU" b="1" dirty="0">
                <a:solidFill>
                  <a:srgbClr val="682614"/>
                </a:solidFill>
              </a:rPr>
              <a:t> </a:t>
            </a:r>
            <a:endParaRPr lang="ru-RU" dirty="0">
              <a:solidFill>
                <a:srgbClr val="682614"/>
              </a:solidFill>
            </a:endParaRPr>
          </a:p>
          <a:p>
            <a:r>
              <a:rPr lang="ru-RU" sz="1400" i="1" dirty="0" smtClean="0">
                <a:solidFill>
                  <a:srgbClr val="682614"/>
                </a:solidFill>
              </a:rPr>
              <a:t>-Изготовление </a:t>
            </a:r>
            <a:r>
              <a:rPr lang="ru-RU" sz="1400" i="1" dirty="0">
                <a:solidFill>
                  <a:srgbClr val="682614"/>
                </a:solidFill>
              </a:rPr>
              <a:t>формы </a:t>
            </a:r>
            <a:r>
              <a:rPr lang="ru-RU" sz="1400" i="1" dirty="0" smtClean="0">
                <a:solidFill>
                  <a:srgbClr val="682614"/>
                </a:solidFill>
              </a:rPr>
              <a:t>матроса</a:t>
            </a:r>
            <a:r>
              <a:rPr lang="ru-RU" sz="1400" i="1" dirty="0">
                <a:solidFill>
                  <a:srgbClr val="682614"/>
                </a:solidFill>
              </a:rPr>
              <a:t>. </a:t>
            </a:r>
            <a:endParaRPr lang="ru-RU" sz="1400" dirty="0">
              <a:solidFill>
                <a:srgbClr val="682614"/>
              </a:solidFill>
            </a:endParaRPr>
          </a:p>
          <a:p>
            <a:r>
              <a:rPr lang="ru-RU" sz="1400" i="1" dirty="0">
                <a:solidFill>
                  <a:srgbClr val="682614"/>
                </a:solidFill>
              </a:rPr>
              <a:t>- Оформление  стендовой информации, поздравление с праздником.</a:t>
            </a:r>
            <a:endParaRPr lang="ru-RU" sz="1400" dirty="0">
              <a:solidFill>
                <a:srgbClr val="682614"/>
              </a:solidFill>
            </a:endParaRPr>
          </a:p>
          <a:p>
            <a:r>
              <a:rPr lang="ru-RU" sz="1400" i="1" dirty="0">
                <a:solidFill>
                  <a:srgbClr val="682614"/>
                </a:solidFill>
              </a:rPr>
              <a:t>- Консультация – «История возникновения праздника 23 февраля».</a:t>
            </a:r>
            <a:endParaRPr lang="ru-RU" sz="1400" dirty="0">
              <a:solidFill>
                <a:srgbClr val="682614"/>
              </a:solidFill>
            </a:endParaRPr>
          </a:p>
          <a:p>
            <a:r>
              <a:rPr lang="ru-RU" sz="1400" i="1" dirty="0">
                <a:solidFill>
                  <a:srgbClr val="682614"/>
                </a:solidFill>
              </a:rPr>
              <a:t>- Организация выставки детских работ по теме проекта</a:t>
            </a:r>
            <a:r>
              <a:rPr lang="ru-RU" sz="1400" i="1" dirty="0" smtClean="0">
                <a:solidFill>
                  <a:srgbClr val="682614"/>
                </a:solidFill>
              </a:rPr>
              <a:t>.</a:t>
            </a:r>
            <a:endParaRPr lang="ru-RU" sz="1400" dirty="0">
              <a:solidFill>
                <a:srgbClr val="682614"/>
              </a:solidFill>
            </a:endParaRPr>
          </a:p>
          <a:p>
            <a:r>
              <a:rPr lang="ru-RU" sz="1400" i="1" dirty="0">
                <a:solidFill>
                  <a:srgbClr val="682614"/>
                </a:solidFill>
              </a:rPr>
              <a:t>- </a:t>
            </a:r>
            <a:r>
              <a:rPr lang="ru-RU" sz="1400" i="1" dirty="0" smtClean="0">
                <a:solidFill>
                  <a:srgbClr val="682614"/>
                </a:solidFill>
              </a:rPr>
              <a:t> </a:t>
            </a:r>
            <a:r>
              <a:rPr lang="ru-RU" sz="1400" i="1" dirty="0">
                <a:solidFill>
                  <a:srgbClr val="682614"/>
                </a:solidFill>
              </a:rPr>
              <a:t>П</a:t>
            </a:r>
            <a:r>
              <a:rPr lang="ru-RU" sz="1400" i="1" dirty="0" smtClean="0">
                <a:solidFill>
                  <a:srgbClr val="682614"/>
                </a:solidFill>
              </a:rPr>
              <a:t>раздник </a:t>
            </a:r>
            <a:r>
              <a:rPr lang="ru-RU" sz="1400" i="1" dirty="0">
                <a:solidFill>
                  <a:srgbClr val="682614"/>
                </a:solidFill>
              </a:rPr>
              <a:t>совместно с родителями «Как Баба Яга внучка в армию провожала</a:t>
            </a:r>
            <a:r>
              <a:rPr lang="ru-RU" sz="1400" i="1" dirty="0" smtClean="0">
                <a:solidFill>
                  <a:srgbClr val="682614"/>
                </a:solidFill>
              </a:rPr>
              <a:t>» и развлечения с детьми младшего возраста</a:t>
            </a:r>
            <a:endParaRPr lang="ru-RU" sz="1400" dirty="0">
              <a:solidFill>
                <a:srgbClr val="682614"/>
              </a:solidFill>
            </a:endParaRPr>
          </a:p>
          <a:p>
            <a:endParaRPr lang="ru-RU" i="1" dirty="0">
              <a:solidFill>
                <a:srgbClr val="800000"/>
              </a:solidFill>
            </a:endParaRPr>
          </a:p>
          <a:p>
            <a:endParaRPr lang="ru-RU" sz="1400" i="1" dirty="0">
              <a:solidFill>
                <a:srgbClr val="800000"/>
              </a:solidFill>
            </a:endParaRPr>
          </a:p>
        </p:txBody>
      </p:sp>
      <p:sp>
        <p:nvSpPr>
          <p:cNvPr id="9236" name="Text Box 26"/>
          <p:cNvSpPr txBox="1">
            <a:spLocks noChangeArrowheads="1"/>
          </p:cNvSpPr>
          <p:nvPr/>
        </p:nvSpPr>
        <p:spPr bwMode="auto">
          <a:xfrm>
            <a:off x="158750" y="2419350"/>
            <a:ext cx="2541588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400" i="1" dirty="0">
              <a:solidFill>
                <a:srgbClr val="C00000"/>
              </a:solidFill>
            </a:endParaRPr>
          </a:p>
          <a:p>
            <a:endParaRPr lang="ru-RU" sz="1400" i="1" dirty="0">
              <a:solidFill>
                <a:srgbClr val="C00000"/>
              </a:solidFill>
            </a:endParaRPr>
          </a:p>
          <a:p>
            <a:r>
              <a:rPr lang="ru-RU" sz="2400" i="1" dirty="0" smtClean="0">
                <a:solidFill>
                  <a:srgbClr val="C00000"/>
                </a:solidFill>
              </a:rPr>
              <a:t>-консультация «История праздника 23 февраля»</a:t>
            </a:r>
            <a:endParaRPr lang="ru-RU" sz="2400" i="1" dirty="0">
              <a:solidFill>
                <a:srgbClr val="C00000"/>
              </a:solidFill>
            </a:endParaRPr>
          </a:p>
          <a:p>
            <a:endParaRPr lang="ru-RU" sz="2400" i="1" dirty="0">
              <a:solidFill>
                <a:srgbClr val="C00000"/>
              </a:solidFill>
            </a:endParaRPr>
          </a:p>
          <a:p>
            <a:r>
              <a:rPr lang="ru-RU" sz="2400" i="1" dirty="0">
                <a:solidFill>
                  <a:srgbClr val="C00000"/>
                </a:solidFill>
              </a:rPr>
              <a:t>-  Выступление на </a:t>
            </a:r>
            <a:r>
              <a:rPr lang="ru-RU" sz="2400" i="1" dirty="0" smtClean="0">
                <a:solidFill>
                  <a:srgbClr val="C00000"/>
                </a:solidFill>
              </a:rPr>
              <a:t>празднике</a:t>
            </a:r>
            <a:r>
              <a:rPr lang="ru-RU" sz="1400" i="1" dirty="0" smtClean="0">
                <a:solidFill>
                  <a:srgbClr val="C00000"/>
                </a:solidFill>
              </a:rPr>
              <a:t>.</a:t>
            </a:r>
            <a:endParaRPr lang="ru-RU" sz="1400" i="1" dirty="0">
              <a:solidFill>
                <a:srgbClr val="C00000"/>
              </a:solidFill>
            </a:endParaRPr>
          </a:p>
          <a:p>
            <a:endParaRPr lang="ru-RU" sz="1400" i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ransition spd="med"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WordArt 6"/>
          <p:cNvSpPr>
            <a:spLocks noChangeArrowheads="1" noChangeShapeType="1" noTextEdit="1"/>
          </p:cNvSpPr>
          <p:nvPr/>
        </p:nvSpPr>
        <p:spPr bwMode="auto">
          <a:xfrm>
            <a:off x="1476375" y="260350"/>
            <a:ext cx="5903913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noFill/>
                  <a:round/>
                  <a:headEnd/>
                  <a:tailEnd/>
                </a:ln>
                <a:solidFill>
                  <a:srgbClr val="80008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Этапы и механизм реализации проекта</a:t>
            </a:r>
          </a:p>
        </p:txBody>
      </p:sp>
      <p:sp>
        <p:nvSpPr>
          <p:cNvPr id="10243" name="AutoShape 12"/>
          <p:cNvSpPr>
            <a:spLocks noChangeArrowheads="1"/>
          </p:cNvSpPr>
          <p:nvPr/>
        </p:nvSpPr>
        <p:spPr bwMode="auto">
          <a:xfrm>
            <a:off x="684213" y="1196975"/>
            <a:ext cx="1214437" cy="733425"/>
          </a:xfrm>
          <a:prstGeom prst="curvedDownArrow">
            <a:avLst>
              <a:gd name="adj1" fmla="val 33117"/>
              <a:gd name="adj2" fmla="val 66234"/>
              <a:gd name="adj3" fmla="val 33333"/>
            </a:avLst>
          </a:prstGeom>
          <a:gradFill rotWithShape="1">
            <a:gsLst>
              <a:gs pos="0">
                <a:schemeClr val="accent2"/>
              </a:gs>
              <a:gs pos="100000">
                <a:srgbClr val="0099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4" name="AutoShape 13"/>
          <p:cNvSpPr>
            <a:spLocks noChangeArrowheads="1"/>
          </p:cNvSpPr>
          <p:nvPr/>
        </p:nvSpPr>
        <p:spPr bwMode="auto">
          <a:xfrm>
            <a:off x="3995738" y="1125538"/>
            <a:ext cx="1214437" cy="733425"/>
          </a:xfrm>
          <a:prstGeom prst="curvedDownArrow">
            <a:avLst>
              <a:gd name="adj1" fmla="val 33117"/>
              <a:gd name="adj2" fmla="val 66234"/>
              <a:gd name="adj3" fmla="val 33333"/>
            </a:avLst>
          </a:prstGeom>
          <a:gradFill rotWithShape="1">
            <a:gsLst>
              <a:gs pos="0">
                <a:srgbClr val="FFFF00"/>
              </a:gs>
              <a:gs pos="100000">
                <a:schemeClr val="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5" name="AutoShape 14"/>
          <p:cNvSpPr>
            <a:spLocks noChangeArrowheads="1"/>
          </p:cNvSpPr>
          <p:nvPr/>
        </p:nvSpPr>
        <p:spPr bwMode="auto">
          <a:xfrm>
            <a:off x="6948488" y="1196975"/>
            <a:ext cx="1214437" cy="733425"/>
          </a:xfrm>
          <a:prstGeom prst="curvedDownArrow">
            <a:avLst>
              <a:gd name="adj1" fmla="val 33117"/>
              <a:gd name="adj2" fmla="val 66234"/>
              <a:gd name="adj3" fmla="val 33333"/>
            </a:avLst>
          </a:prstGeom>
          <a:gradFill rotWithShape="1">
            <a:gsLst>
              <a:gs pos="0">
                <a:srgbClr val="3366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6" name="Text Box 15"/>
          <p:cNvSpPr txBox="1">
            <a:spLocks noChangeArrowheads="1"/>
          </p:cNvSpPr>
          <p:nvPr/>
        </p:nvSpPr>
        <p:spPr bwMode="auto">
          <a:xfrm>
            <a:off x="827088" y="1989138"/>
            <a:ext cx="879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chemeClr val="bg1"/>
                </a:solidFill>
              </a:rPr>
              <a:t>1 этап</a:t>
            </a:r>
          </a:p>
        </p:txBody>
      </p:sp>
      <p:sp>
        <p:nvSpPr>
          <p:cNvPr id="10247" name="Text Box 16"/>
          <p:cNvSpPr txBox="1">
            <a:spLocks noChangeArrowheads="1"/>
          </p:cNvSpPr>
          <p:nvPr/>
        </p:nvSpPr>
        <p:spPr bwMode="auto">
          <a:xfrm>
            <a:off x="4140200" y="1916113"/>
            <a:ext cx="879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chemeClr val="bg1"/>
                </a:solidFill>
              </a:rPr>
              <a:t>2 этап</a:t>
            </a:r>
          </a:p>
        </p:txBody>
      </p:sp>
      <p:sp>
        <p:nvSpPr>
          <p:cNvPr id="10248" name="Text Box 17"/>
          <p:cNvSpPr txBox="1">
            <a:spLocks noChangeArrowheads="1"/>
          </p:cNvSpPr>
          <p:nvPr/>
        </p:nvSpPr>
        <p:spPr bwMode="auto">
          <a:xfrm>
            <a:off x="7092950" y="1989138"/>
            <a:ext cx="879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chemeClr val="bg1"/>
                </a:solidFill>
              </a:rPr>
              <a:t>3 этап</a:t>
            </a:r>
          </a:p>
        </p:txBody>
      </p:sp>
      <p:sp>
        <p:nvSpPr>
          <p:cNvPr id="11273" name="Text Box 18"/>
          <p:cNvSpPr txBox="1">
            <a:spLocks noChangeArrowheads="1"/>
          </p:cNvSpPr>
          <p:nvPr/>
        </p:nvSpPr>
        <p:spPr bwMode="auto">
          <a:xfrm>
            <a:off x="250825" y="2420938"/>
            <a:ext cx="1963721" cy="3785652"/>
          </a:xfrm>
          <a:prstGeom prst="rect">
            <a:avLst/>
          </a:prstGeom>
          <a:noFill/>
          <a:ln w="57150" cmpd="thinThick">
            <a:solidFill>
              <a:srgbClr val="00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u="sng" dirty="0"/>
              <a:t> </a:t>
            </a:r>
            <a:r>
              <a:rPr lang="ru-RU" sz="1600" b="1" u="sng" dirty="0" err="1">
                <a:solidFill>
                  <a:schemeClr val="bg1">
                    <a:lumMod val="75000"/>
                  </a:schemeClr>
                </a:solidFill>
              </a:rPr>
              <a:t>Предпроектный</a:t>
            </a:r>
            <a:r>
              <a:rPr lang="ru-RU" sz="1600" b="1" u="sng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>
              <a:defRPr/>
            </a:pPr>
            <a:r>
              <a:rPr lang="ru-RU" sz="1600" dirty="0">
                <a:solidFill>
                  <a:schemeClr val="bg1">
                    <a:lumMod val="75000"/>
                  </a:schemeClr>
                </a:solidFill>
              </a:rPr>
              <a:t>Формулирование целей и задач проекта </a:t>
            </a:r>
          </a:p>
          <a:p>
            <a:pPr>
              <a:defRPr/>
            </a:pPr>
            <a:r>
              <a:rPr lang="ru-RU" sz="1600" dirty="0">
                <a:solidFill>
                  <a:schemeClr val="bg1">
                    <a:lumMod val="75000"/>
                  </a:schemeClr>
                </a:solidFill>
              </a:rPr>
              <a:t> Изучение литературы по теме проекта</a:t>
            </a:r>
          </a:p>
          <a:p>
            <a:pPr>
              <a:defRPr/>
            </a:pPr>
            <a:r>
              <a:rPr lang="ru-RU" sz="1600" dirty="0">
                <a:solidFill>
                  <a:schemeClr val="bg1">
                    <a:lumMod val="75000"/>
                  </a:schemeClr>
                </a:solidFill>
              </a:rPr>
              <a:t> Изучение Интернет-ресурсов по теме проекта</a:t>
            </a:r>
          </a:p>
          <a:p>
            <a:pPr>
              <a:defRPr/>
            </a:pPr>
            <a:r>
              <a:rPr lang="ru-RU" sz="1600" dirty="0">
                <a:solidFill>
                  <a:schemeClr val="bg1">
                    <a:lumMod val="75000"/>
                  </a:schemeClr>
                </a:solidFill>
              </a:rPr>
              <a:t> Анализ предметной среды группы.</a:t>
            </a:r>
          </a:p>
          <a:p>
            <a:pPr algn="ctr">
              <a:defRPr/>
            </a:pPr>
            <a:endParaRPr lang="ru-RU" sz="1600" dirty="0"/>
          </a:p>
        </p:txBody>
      </p:sp>
      <p:sp>
        <p:nvSpPr>
          <p:cNvPr id="11274" name="Text Box 19"/>
          <p:cNvSpPr txBox="1">
            <a:spLocks noChangeArrowheads="1"/>
          </p:cNvSpPr>
          <p:nvPr/>
        </p:nvSpPr>
        <p:spPr bwMode="auto">
          <a:xfrm>
            <a:off x="2857500" y="2428874"/>
            <a:ext cx="3357574" cy="3970318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b="1" u="sng" dirty="0">
                <a:solidFill>
                  <a:schemeClr val="bg1">
                    <a:lumMod val="75000"/>
                  </a:schemeClr>
                </a:solidFill>
              </a:rPr>
              <a:t>Проектный </a:t>
            </a:r>
            <a:r>
              <a:rPr lang="ru-RU" sz="1400" dirty="0">
                <a:solidFill>
                  <a:schemeClr val="bg1">
                    <a:lumMod val="75000"/>
                  </a:schemeClr>
                </a:solidFill>
              </a:rPr>
              <a:t>- практическая деятельность по решению проблемы; планирование совместной деятельности, сбор и систематизация информации, поисковая деятельность детей и взрослых. </a:t>
            </a:r>
          </a:p>
          <a:p>
            <a:pPr>
              <a:defRPr/>
            </a:pPr>
            <a:r>
              <a:rPr lang="ru-RU" sz="1400" dirty="0">
                <a:solidFill>
                  <a:schemeClr val="bg1">
                    <a:lumMod val="75000"/>
                  </a:schemeClr>
                </a:solidFill>
              </a:rPr>
              <a:t>Проведение бесед, дидактических игр по расширению представлений о российской армии, о родах войск. Консультации для педагогов и родителей. </a:t>
            </a:r>
          </a:p>
          <a:p>
            <a:pPr>
              <a:defRPr/>
            </a:pPr>
            <a:r>
              <a:rPr lang="ru-RU" sz="1400" dirty="0">
                <a:solidFill>
                  <a:schemeClr val="bg1">
                    <a:lumMod val="75000"/>
                  </a:schemeClr>
                </a:solidFill>
              </a:rPr>
              <a:t>Создание в группе условий для реализации проекта: выставка книг, альбом с фотографиями военных, иллюстрации военной техники, просмотр фильмов об армии, выставка игрушечной военной техники</a:t>
            </a:r>
            <a:r>
              <a:rPr lang="ru-RU" sz="1400" dirty="0" smtClean="0">
                <a:solidFill>
                  <a:schemeClr val="bg1">
                    <a:lumMod val="75000"/>
                  </a:schemeClr>
                </a:solidFill>
              </a:rPr>
              <a:t>.</a:t>
            </a:r>
            <a:endParaRPr lang="ru-RU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1275" name="Text Box 21"/>
          <p:cNvSpPr txBox="1">
            <a:spLocks noChangeArrowheads="1"/>
          </p:cNvSpPr>
          <p:nvPr/>
        </p:nvSpPr>
        <p:spPr bwMode="auto">
          <a:xfrm>
            <a:off x="6357950" y="2428875"/>
            <a:ext cx="2571739" cy="4031873"/>
          </a:xfrm>
          <a:prstGeom prst="rect">
            <a:avLst/>
          </a:prstGeom>
          <a:noFill/>
          <a:ln w="57150" cmpd="thickThin">
            <a:solidFill>
              <a:srgbClr val="3366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u="sng" dirty="0">
                <a:solidFill>
                  <a:schemeClr val="bg1">
                    <a:lumMod val="75000"/>
                  </a:schemeClr>
                </a:solidFill>
              </a:rPr>
              <a:t>Результативный</a:t>
            </a:r>
          </a:p>
          <a:p>
            <a:pPr>
              <a:defRPr/>
            </a:pPr>
            <a:r>
              <a:rPr lang="ru-RU" sz="1600" i="1" dirty="0">
                <a:solidFill>
                  <a:schemeClr val="bg1">
                    <a:lumMod val="75000"/>
                  </a:schemeClr>
                </a:solidFill>
              </a:rPr>
              <a:t>Итог</a:t>
            </a:r>
            <a:endParaRPr lang="ru-RU" sz="1600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bg1">
                    <a:lumMod val="75000"/>
                  </a:schemeClr>
                </a:solidFill>
              </a:rPr>
              <a:t>Презентация проекта « 23 ФЕВРАЛЯ ДЕНЬ ЗАЩИТНИКА ОТЕЧЕСТВА».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bg1">
                    <a:lumMod val="75000"/>
                  </a:schemeClr>
                </a:solidFill>
              </a:rPr>
              <a:t>Проведение 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</a:rPr>
              <a:t>праздника </a:t>
            </a:r>
            <a:r>
              <a:rPr lang="ru-RU" sz="1600" dirty="0">
                <a:solidFill>
                  <a:schemeClr val="bg1">
                    <a:lumMod val="75000"/>
                  </a:schemeClr>
                </a:solidFill>
              </a:rPr>
              <a:t>«Как Баба Яга внучка в армию провожала</a:t>
            </a: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</a:rPr>
              <a:t>» и развлечения в младших группах.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</a:rPr>
              <a:t>Выступление детей в праздничном концерте в РДК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chemeClr val="bg1">
                    <a:lumMod val="75000"/>
                  </a:schemeClr>
                </a:solidFill>
              </a:rPr>
              <a:t>Оформление выставки боевой техники </a:t>
            </a:r>
            <a:endParaRPr lang="ru-RU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252" name="AutoShape 25"/>
          <p:cNvSpPr>
            <a:spLocks noChangeArrowheads="1"/>
          </p:cNvSpPr>
          <p:nvPr/>
        </p:nvSpPr>
        <p:spPr bwMode="auto">
          <a:xfrm>
            <a:off x="214313" y="5715000"/>
            <a:ext cx="2016125" cy="936625"/>
          </a:xfrm>
          <a:prstGeom prst="lightningBol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3" name="AutoShape 26"/>
          <p:cNvSpPr>
            <a:spLocks noChangeArrowheads="1"/>
          </p:cNvSpPr>
          <p:nvPr/>
        </p:nvSpPr>
        <p:spPr bwMode="auto">
          <a:xfrm>
            <a:off x="684213" y="1196975"/>
            <a:ext cx="1214437" cy="733425"/>
          </a:xfrm>
          <a:prstGeom prst="curvedDownArrow">
            <a:avLst>
              <a:gd name="adj1" fmla="val 33117"/>
              <a:gd name="adj2" fmla="val 66234"/>
              <a:gd name="adj3" fmla="val 33333"/>
            </a:avLst>
          </a:prstGeom>
          <a:gradFill rotWithShape="1">
            <a:gsLst>
              <a:gs pos="0">
                <a:schemeClr val="accent2"/>
              </a:gs>
              <a:gs pos="100000">
                <a:srgbClr val="0099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лака">
  <a:themeElements>
    <a:clrScheme name="Облака 1">
      <a:dk1>
        <a:srgbClr val="4D4D4D"/>
      </a:dk1>
      <a:lt1>
        <a:srgbClr val="FFFFFF"/>
      </a:lt1>
      <a:dk2>
        <a:srgbClr val="0000A4"/>
      </a:dk2>
      <a:lt2>
        <a:srgbClr val="B7E7FF"/>
      </a:lt2>
      <a:accent1>
        <a:srgbClr val="0099CC"/>
      </a:accent1>
      <a:accent2>
        <a:srgbClr val="00CC99"/>
      </a:accent2>
      <a:accent3>
        <a:srgbClr val="AAAACF"/>
      </a:accent3>
      <a:accent4>
        <a:srgbClr val="DADADA"/>
      </a:accent4>
      <a:accent5>
        <a:srgbClr val="AACAE2"/>
      </a:accent5>
      <a:accent6>
        <a:srgbClr val="00B98A"/>
      </a:accent6>
      <a:hlink>
        <a:srgbClr val="FFCC00"/>
      </a:hlink>
      <a:folHlink>
        <a:srgbClr val="EE941C"/>
      </a:folHlink>
    </a:clrScheme>
    <a:fontScheme name="Обла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блака 1">
        <a:dk1>
          <a:srgbClr val="4D4D4D"/>
        </a:dk1>
        <a:lt1>
          <a:srgbClr val="FFFFFF"/>
        </a:lt1>
        <a:dk2>
          <a:srgbClr val="0000A4"/>
        </a:dk2>
        <a:lt2>
          <a:srgbClr val="B7E7FF"/>
        </a:lt2>
        <a:accent1>
          <a:srgbClr val="0099CC"/>
        </a:accent1>
        <a:accent2>
          <a:srgbClr val="00CC99"/>
        </a:accent2>
        <a:accent3>
          <a:srgbClr val="AAAACF"/>
        </a:accent3>
        <a:accent4>
          <a:srgbClr val="DADADA"/>
        </a:accent4>
        <a:accent5>
          <a:srgbClr val="AACAE2"/>
        </a:accent5>
        <a:accent6>
          <a:srgbClr val="00B98A"/>
        </a:accent6>
        <a:hlink>
          <a:srgbClr val="FFCC00"/>
        </a:hlink>
        <a:folHlink>
          <a:srgbClr val="EE941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2">
        <a:dk1>
          <a:srgbClr val="000066"/>
        </a:dk1>
        <a:lt1>
          <a:srgbClr val="FFFFFF"/>
        </a:lt1>
        <a:dk2>
          <a:srgbClr val="00A2DC"/>
        </a:dk2>
        <a:lt2>
          <a:srgbClr val="FFFFFF"/>
        </a:lt2>
        <a:accent1>
          <a:srgbClr val="0079A4"/>
        </a:accent1>
        <a:accent2>
          <a:srgbClr val="33CCCC"/>
        </a:accent2>
        <a:accent3>
          <a:srgbClr val="AACEEB"/>
        </a:accent3>
        <a:accent4>
          <a:srgbClr val="DADADA"/>
        </a:accent4>
        <a:accent5>
          <a:srgbClr val="AABECF"/>
        </a:accent5>
        <a:accent6>
          <a:srgbClr val="2DB9B9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3">
        <a:dk1>
          <a:srgbClr val="010199"/>
        </a:dk1>
        <a:lt1>
          <a:srgbClr val="FFFFFF"/>
        </a:lt1>
        <a:dk2>
          <a:srgbClr val="000092"/>
        </a:dk2>
        <a:lt2>
          <a:srgbClr val="CCFFFF"/>
        </a:lt2>
        <a:accent1>
          <a:srgbClr val="66CCFF"/>
        </a:accent1>
        <a:accent2>
          <a:srgbClr val="2EBDBA"/>
        </a:accent2>
        <a:accent3>
          <a:srgbClr val="AAAAC7"/>
        </a:accent3>
        <a:accent4>
          <a:srgbClr val="DADADA"/>
        </a:accent4>
        <a:accent5>
          <a:srgbClr val="B8E2FF"/>
        </a:accent5>
        <a:accent6>
          <a:srgbClr val="29ABA8"/>
        </a:accent6>
        <a:hlink>
          <a:srgbClr val="66FF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4">
        <a:dk1>
          <a:srgbClr val="000000"/>
        </a:dk1>
        <a:lt1>
          <a:srgbClr val="FFFFFF"/>
        </a:lt1>
        <a:dk2>
          <a:srgbClr val="006A67"/>
        </a:dk2>
        <a:lt2>
          <a:srgbClr val="FFFFCC"/>
        </a:lt2>
        <a:accent1>
          <a:srgbClr val="33CCCC"/>
        </a:accent1>
        <a:accent2>
          <a:srgbClr val="6D6FC7"/>
        </a:accent2>
        <a:accent3>
          <a:srgbClr val="AAB9B8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00FFFF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5">
        <a:dk1>
          <a:srgbClr val="4D4D4D"/>
        </a:dk1>
        <a:lt1>
          <a:srgbClr val="FFFFFF"/>
        </a:lt1>
        <a:dk2>
          <a:srgbClr val="650BB7"/>
        </a:dk2>
        <a:lt2>
          <a:srgbClr val="FFFFFF"/>
        </a:lt2>
        <a:accent1>
          <a:srgbClr val="FF66FF"/>
        </a:accent1>
        <a:accent2>
          <a:srgbClr val="666699"/>
        </a:accent2>
        <a:accent3>
          <a:srgbClr val="B8AAD8"/>
        </a:accent3>
        <a:accent4>
          <a:srgbClr val="DADADA"/>
        </a:accent4>
        <a:accent5>
          <a:srgbClr val="FFB8FF"/>
        </a:accent5>
        <a:accent6>
          <a:srgbClr val="5C5C8A"/>
        </a:accent6>
        <a:hlink>
          <a:srgbClr val="E9E9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6">
        <a:dk1>
          <a:srgbClr val="FFFFFF"/>
        </a:dk1>
        <a:lt1>
          <a:srgbClr val="FFFFFF"/>
        </a:lt1>
        <a:dk2>
          <a:srgbClr val="005000"/>
        </a:dk2>
        <a:lt2>
          <a:srgbClr val="DCEAAE"/>
        </a:lt2>
        <a:accent1>
          <a:srgbClr val="99CC00"/>
        </a:accent1>
        <a:accent2>
          <a:srgbClr val="6F801A"/>
        </a:accent2>
        <a:accent3>
          <a:srgbClr val="AAB3AA"/>
        </a:accent3>
        <a:accent4>
          <a:srgbClr val="DADADA"/>
        </a:accent4>
        <a:accent5>
          <a:srgbClr val="CAE2AA"/>
        </a:accent5>
        <a:accent6>
          <a:srgbClr val="647316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7">
        <a:dk1>
          <a:srgbClr val="4F4F77"/>
        </a:dk1>
        <a:lt1>
          <a:srgbClr val="FFFFFF"/>
        </a:lt1>
        <a:dk2>
          <a:srgbClr val="7979A5"/>
        </a:dk2>
        <a:lt2>
          <a:srgbClr val="F3F3FF"/>
        </a:lt2>
        <a:accent1>
          <a:srgbClr val="5D5D8B"/>
        </a:accent1>
        <a:accent2>
          <a:srgbClr val="66CCFF"/>
        </a:accent2>
        <a:accent3>
          <a:srgbClr val="BEBECF"/>
        </a:accent3>
        <a:accent4>
          <a:srgbClr val="DADADA"/>
        </a:accent4>
        <a:accent5>
          <a:srgbClr val="B6B6C4"/>
        </a:accent5>
        <a:accent6>
          <a:srgbClr val="5CB9E7"/>
        </a:accent6>
        <a:hlink>
          <a:srgbClr val="CCECFF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блака 8">
        <a:dk1>
          <a:srgbClr val="000000"/>
        </a:dk1>
        <a:lt1>
          <a:srgbClr val="B9B9B9"/>
        </a:lt1>
        <a:dk2>
          <a:srgbClr val="8A8472"/>
        </a:dk2>
        <a:lt2>
          <a:srgbClr val="4D4D4D"/>
        </a:lt2>
        <a:accent1>
          <a:srgbClr val="EDEEE2"/>
        </a:accent1>
        <a:accent2>
          <a:srgbClr val="7FAA7E"/>
        </a:accent2>
        <a:accent3>
          <a:srgbClr val="D9D9D9"/>
        </a:accent3>
        <a:accent4>
          <a:srgbClr val="000000"/>
        </a:accent4>
        <a:accent5>
          <a:srgbClr val="F4F5EE"/>
        </a:accent5>
        <a:accent6>
          <a:srgbClr val="729A72"/>
        </a:accent6>
        <a:hlink>
          <a:srgbClr val="008000"/>
        </a:hlink>
        <a:folHlink>
          <a:srgbClr val="989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блака 9">
        <a:dk1>
          <a:srgbClr val="000000"/>
        </a:dk1>
        <a:lt1>
          <a:srgbClr val="FEA24E"/>
        </a:lt1>
        <a:dk2>
          <a:srgbClr val="CC6600"/>
        </a:dk2>
        <a:lt2>
          <a:srgbClr val="808080"/>
        </a:lt2>
        <a:accent1>
          <a:srgbClr val="FBEECD"/>
        </a:accent1>
        <a:accent2>
          <a:srgbClr val="ECD044"/>
        </a:accent2>
        <a:accent3>
          <a:srgbClr val="FECEB2"/>
        </a:accent3>
        <a:accent4>
          <a:srgbClr val="000000"/>
        </a:accent4>
        <a:accent5>
          <a:srgbClr val="FDF5E3"/>
        </a:accent5>
        <a:accent6>
          <a:srgbClr val="D6BC3D"/>
        </a:accent6>
        <a:hlink>
          <a:srgbClr val="E42B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Clouds</Template>
  <TotalTime>2316</TotalTime>
  <Words>674</Words>
  <Application>Microsoft Office PowerPoint</Application>
  <PresentationFormat>Экран (4:3)</PresentationFormat>
  <Paragraphs>135</Paragraphs>
  <Slides>17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Облака</vt:lpstr>
      <vt:lpstr>Слайд 1</vt:lpstr>
      <vt:lpstr>                     Цель</vt:lpstr>
      <vt:lpstr> Задачи </vt:lpstr>
      <vt:lpstr> Проблема:  отсутствие интереса к Российской армии.         </vt:lpstr>
      <vt:lpstr>Теоретическое обоснование</vt:lpstr>
      <vt:lpstr>Паспорт проекта</vt:lpstr>
      <vt:lpstr>Педагогические принципы  реализации проекта</vt:lpstr>
      <vt:lpstr>Целевые группы</vt:lpstr>
      <vt:lpstr>Слайд 9</vt:lpstr>
      <vt:lpstr>Слайд 10</vt:lpstr>
      <vt:lpstr>Слайд 11</vt:lpstr>
      <vt:lpstr>Слайд 12</vt:lpstr>
      <vt:lpstr>Подготовка к празднику</vt:lpstr>
      <vt:lpstr>Праздник  «Как Баба Яга внучка в армию провожала»</vt:lpstr>
      <vt:lpstr>Слайд 15</vt:lpstr>
      <vt:lpstr>Слайд 16</vt:lpstr>
      <vt:lpstr>Выставка боевой техники и вооружения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Актуальность</dc:title>
  <dc:creator>ЛИЛИЯ</dc:creator>
  <cp:lastModifiedBy>ЕВРОСЕТЬ</cp:lastModifiedBy>
  <cp:revision>124</cp:revision>
  <dcterms:created xsi:type="dcterms:W3CDTF">2008-03-30T18:32:54Z</dcterms:created>
  <dcterms:modified xsi:type="dcterms:W3CDTF">2017-02-27T10:48:14Z</dcterms:modified>
</cp:coreProperties>
</file>