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306" r:id="rId2"/>
    <p:sldId id="258" r:id="rId3"/>
    <p:sldId id="260" r:id="rId4"/>
    <p:sldId id="262" r:id="rId5"/>
    <p:sldId id="261" r:id="rId6"/>
    <p:sldId id="315" r:id="rId7"/>
    <p:sldId id="316" r:id="rId8"/>
    <p:sldId id="314" r:id="rId9"/>
    <p:sldId id="271" r:id="rId10"/>
    <p:sldId id="313" r:id="rId11"/>
    <p:sldId id="268" r:id="rId12"/>
    <p:sldId id="309" r:id="rId13"/>
    <p:sldId id="310" r:id="rId14"/>
    <p:sldId id="317" r:id="rId15"/>
    <p:sldId id="291" r:id="rId16"/>
    <p:sldId id="279" r:id="rId17"/>
    <p:sldId id="273" r:id="rId18"/>
    <p:sldId id="275" r:id="rId19"/>
    <p:sldId id="276" r:id="rId20"/>
    <p:sldId id="277" r:id="rId21"/>
    <p:sldId id="278" r:id="rId22"/>
    <p:sldId id="292" r:id="rId23"/>
    <p:sldId id="256" r:id="rId24"/>
    <p:sldId id="294" r:id="rId25"/>
    <p:sldId id="296" r:id="rId26"/>
    <p:sldId id="297" r:id="rId27"/>
    <p:sldId id="298" r:id="rId28"/>
    <p:sldId id="300" r:id="rId29"/>
    <p:sldId id="302" r:id="rId30"/>
    <p:sldId id="303" r:id="rId31"/>
    <p:sldId id="304" r:id="rId32"/>
    <p:sldId id="30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1604"/>
    <a:srgbClr val="4C9B2D"/>
    <a:srgbClr val="563B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112" d="100"/>
          <a:sy n="112" d="100"/>
        </p:scale>
        <p:origin x="-158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стаж работы педагогов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5-10 лет</c:v>
                </c:pt>
                <c:pt idx="1">
                  <c:v>10-15 лет</c:v>
                </c:pt>
                <c:pt idx="2">
                  <c:v>20-30 лет</c:v>
                </c:pt>
                <c:pt idx="3">
                  <c:v>свыше 30 лет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9.0000000000000066E-2</c:v>
                </c:pt>
                <c:pt idx="1">
                  <c:v>0.45</c:v>
                </c:pt>
                <c:pt idx="2">
                  <c:v>0.18000000000000024</c:v>
                </c:pt>
                <c:pt idx="3">
                  <c:v>0.27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удовлетворенность медицинским обслуживанием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1.6069559239410682E-3"/>
                  <c:y val="-1.6624497568683293E-2"/>
                </c:manualLayout>
              </c:layout>
              <c:showPercent val="1"/>
            </c:dLbl>
            <c:dLbl>
              <c:idx val="1"/>
              <c:layout>
                <c:manualLayout>
                  <c:x val="6.1227040696753008E-3"/>
                  <c:y val="3.6938218937338736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'Лист1'!$A$2:$A$4</c:f>
              <c:strCache>
                <c:ptCount val="3"/>
                <c:pt idx="0">
                  <c:v>да</c:v>
                </c:pt>
                <c:pt idx="1">
                  <c:v>частично</c:v>
                </c:pt>
                <c:pt idx="2">
                  <c:v>нет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0.71000000000000063</c:v>
                </c:pt>
                <c:pt idx="1">
                  <c:v>0.27</c:v>
                </c:pt>
                <c:pt idx="2">
                  <c:v>2.0000000000000011E-2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осведомленность о целях и задачах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7.0329178086954047E-2"/>
                  <c:y val="7.618994292753356E-2"/>
                </c:manualLayout>
              </c:layout>
              <c:showPercent val="1"/>
            </c:dLbl>
            <c:dLbl>
              <c:idx val="1"/>
              <c:layout>
                <c:manualLayout>
                  <c:x val="-6.8375589806760895E-2"/>
                  <c:y val="-8.126927245603581E-2"/>
                </c:manualLayout>
              </c:layout>
              <c:showPercent val="1"/>
            </c:dLbl>
            <c:dLbl>
              <c:idx val="2"/>
              <c:layout>
                <c:manualLayout>
                  <c:x val="9.7679414009658426E-3"/>
                  <c:y val="-0.10158659057004471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получаю</c:v>
                </c:pt>
                <c:pt idx="1">
                  <c:v>не всегда</c:v>
                </c:pt>
                <c:pt idx="2">
                  <c:v>не получаю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0.8</c:v>
                </c:pt>
                <c:pt idx="1">
                  <c:v>0.16</c:v>
                </c:pt>
                <c:pt idx="2">
                  <c:v>4.0000000000000022E-2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инфо о режиме работы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8.5713685793475256E-2"/>
                  <c:y val="0.10298352824936111"/>
                </c:manualLayout>
              </c:layout>
              <c:showPercent val="1"/>
            </c:dLbl>
            <c:dLbl>
              <c:idx val="1"/>
              <c:layout>
                <c:manualLayout>
                  <c:x val="-6.9840781016905829E-2"/>
                  <c:y val="-9.110081345135787E-2"/>
                </c:manualLayout>
              </c:layout>
              <c:showPercent val="1"/>
            </c:dLbl>
            <c:dLbl>
              <c:idx val="2"/>
              <c:layout>
                <c:manualLayout>
                  <c:x val="5.0793295285022431E-2"/>
                  <c:y val="-0.10694443318202884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получаю</c:v>
                </c:pt>
                <c:pt idx="1">
                  <c:v>не всегда</c:v>
                </c:pt>
                <c:pt idx="2">
                  <c:v>не получаю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0.94000000000000061</c:v>
                </c:pt>
                <c:pt idx="1">
                  <c:v>4.0000000000000022E-2</c:v>
                </c:pt>
                <c:pt idx="2">
                  <c:v>2.0000000000000011E-2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инфо о меню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0472905782654462"/>
                  <c:y val="0.10694443318202884"/>
                </c:manualLayout>
              </c:layout>
              <c:showPercent val="1"/>
            </c:dLbl>
            <c:dLbl>
              <c:idx val="1"/>
              <c:layout>
                <c:manualLayout>
                  <c:x val="-8.3167192979903173E-2"/>
                  <c:y val="-3.5648144394009616E-2"/>
                </c:manualLayout>
              </c:layout>
              <c:showPercent val="1"/>
            </c:dLbl>
            <c:dLbl>
              <c:idx val="2"/>
              <c:layout>
                <c:manualLayout>
                  <c:x val="3.0802664066631054E-3"/>
                  <c:y val="-0.11486624304736437"/>
                </c:manualLayout>
              </c:layout>
              <c:showPercent val="1"/>
            </c:dLbl>
            <c:dLbl>
              <c:idx val="3"/>
              <c:layout>
                <c:manualLayout>
                  <c:x val="6.4685594539924632E-2"/>
                  <c:y val="-6.3374478922683802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'Лист1'!$A$2:$A$5</c:f>
              <c:strCache>
                <c:ptCount val="4"/>
                <c:pt idx="0">
                  <c:v>получаю</c:v>
                </c:pt>
                <c:pt idx="1">
                  <c:v>не всегда</c:v>
                </c:pt>
                <c:pt idx="2">
                  <c:v>не получаю</c:v>
                </c:pt>
                <c:pt idx="3">
                  <c:v>воздержался</c:v>
                </c:pt>
              </c:strCache>
            </c:strRef>
          </c:cat>
          <c:val>
            <c:numRef>
              <c:f>'Лист1'!$B$2:$B$5</c:f>
              <c:numCache>
                <c:formatCode>0.00%</c:formatCode>
                <c:ptCount val="4"/>
                <c:pt idx="0">
                  <c:v>0.92</c:v>
                </c:pt>
                <c:pt idx="1">
                  <c:v>4.0000000000000022E-2</c:v>
                </c:pt>
                <c:pt idx="2">
                  <c:v>2.0000000000000011E-2</c:v>
                </c:pt>
                <c:pt idx="3" formatCode="0%">
                  <c:v>2.0000000000000011E-2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удовлетворенность качеством питания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15554746773426"/>
                  <c:y val="7.5257193720686968E-2"/>
                </c:manualLayout>
              </c:layout>
              <c:showPercent val="1"/>
            </c:dLbl>
            <c:dLbl>
              <c:idx val="1"/>
              <c:layout>
                <c:manualLayout>
                  <c:x val="-6.2221786724152441E-2"/>
                  <c:y val="-7.5257193720686996E-2"/>
                </c:manualLayout>
              </c:layout>
              <c:showPercent val="1"/>
            </c:dLbl>
            <c:dLbl>
              <c:idx val="2"/>
              <c:layout>
                <c:manualLayout>
                  <c:x val="2.9629422249596388E-2"/>
                  <c:y val="-9.9022623316693537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да</c:v>
                </c:pt>
                <c:pt idx="1">
                  <c:v>частично</c:v>
                </c:pt>
                <c:pt idx="2">
                  <c:v>нет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0.9</c:v>
                </c:pt>
                <c:pt idx="1">
                  <c:v>6.0000000000000032E-2</c:v>
                </c:pt>
                <c:pt idx="2">
                  <c:v>4.0000000000000022E-2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удовлетворенность образовательными услугами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9.9088559654387925E-2"/>
                  <c:y val="8.1777205408886028E-2"/>
                </c:manualLayout>
              </c:layout>
              <c:showPercent val="1"/>
            </c:dLbl>
            <c:dLbl>
              <c:idx val="1"/>
              <c:layout>
                <c:manualLayout>
                  <c:x val="-7.2859235039991185E-2"/>
                  <c:y val="-6.7555082729079757E-2"/>
                </c:manualLayout>
              </c:layout>
              <c:showPercent val="1"/>
            </c:dLbl>
            <c:dLbl>
              <c:idx val="2"/>
              <c:layout>
                <c:manualLayout>
                  <c:x val="1.4571847007998219E-2"/>
                  <c:y val="-4.6221898709370317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да</c:v>
                </c:pt>
                <c:pt idx="1">
                  <c:v>частично</c:v>
                </c:pt>
                <c:pt idx="2">
                  <c:v>нет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0.76000000000000079</c:v>
                </c:pt>
                <c:pt idx="1">
                  <c:v>0.24000000000000016</c:v>
                </c:pt>
                <c:pt idx="2">
                  <c:v>0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условия по укреплению и оздоровлению воспитанников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0259903660625216"/>
                  <c:y val="7.5884321223709403E-2"/>
                </c:manualLayout>
              </c:layout>
              <c:showPercent val="1"/>
            </c:dLbl>
            <c:dLbl>
              <c:idx val="1"/>
              <c:layout>
                <c:manualLayout>
                  <c:x val="-8.6050804895566366E-2"/>
                  <c:y val="-9.897954942222971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да</c:v>
                </c:pt>
                <c:pt idx="1">
                  <c:v>частично</c:v>
                </c:pt>
                <c:pt idx="2">
                  <c:v>нет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0.82000000000000062</c:v>
                </c:pt>
                <c:pt idx="1">
                  <c:v>0.18000000000000016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работа коллектива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7.2905948357329803E-2"/>
                  <c:y val="7.9218098653354704E-2"/>
                </c:manualLayout>
              </c:layout>
              <c:showPercent val="1"/>
            </c:dLbl>
            <c:dLbl>
              <c:idx val="1"/>
              <c:layout>
                <c:manualLayout>
                  <c:x val="-8.0447943014984646E-2"/>
                  <c:y val="-8.7139908518690246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высокий</c:v>
                </c:pt>
                <c:pt idx="1">
                  <c:v>удовл.</c:v>
                </c:pt>
                <c:pt idx="2">
                  <c:v>неудовл.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0.61000000000000065</c:v>
                </c:pt>
                <c:pt idx="1">
                  <c:v>0.3900000000000004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педагогическое мастерство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8243188449307844E-3"/>
                  <c:y val="-2.0279062294211968E-2"/>
                </c:manualLayout>
              </c:layout>
              <c:showPercent val="1"/>
            </c:dLbl>
            <c:dLbl>
              <c:idx val="1"/>
              <c:layout>
                <c:manualLayout>
                  <c:x val="-6.4632734437951181E-3"/>
                  <c:y val="4.897101408701008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'Лист1'!$A$2:$A$5</c:f>
              <c:strCache>
                <c:ptCount val="4"/>
                <c:pt idx="0">
                  <c:v>высокий</c:v>
                </c:pt>
                <c:pt idx="1">
                  <c:v>выше среднего</c:v>
                </c:pt>
                <c:pt idx="2">
                  <c:v>средний</c:v>
                </c:pt>
                <c:pt idx="3">
                  <c:v>нет ответа</c:v>
                </c:pt>
              </c:strCache>
            </c:strRef>
          </c:cat>
          <c:val>
            <c:numRef>
              <c:f>'Лист1'!$B$2:$B$5</c:f>
              <c:numCache>
                <c:formatCode>0.00%</c:formatCode>
                <c:ptCount val="4"/>
                <c:pt idx="0">
                  <c:v>0.72000000000000064</c:v>
                </c:pt>
                <c:pt idx="1">
                  <c:v>0.22</c:v>
                </c:pt>
                <c:pt idx="2">
                  <c:v>4.0000000000000022E-2</c:v>
                </c:pt>
                <c:pt idx="3">
                  <c:v>2.0000000000000011E-2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санитарное состояние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7.9249779992896383E-2"/>
                  <c:y val="3.6466981230272477E-2"/>
                </c:manualLayout>
              </c:layout>
              <c:showPercent val="1"/>
            </c:dLbl>
            <c:dLbl>
              <c:idx val="1"/>
              <c:layout>
                <c:manualLayout>
                  <c:x val="-7.7107894047142495E-2"/>
                  <c:y val="-0.10028419838324946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высокий</c:v>
                </c:pt>
                <c:pt idx="1">
                  <c:v>удовл.</c:v>
                </c:pt>
                <c:pt idx="2">
                  <c:v>неудовл.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0.56999999999999995</c:v>
                </c:pt>
                <c:pt idx="1">
                  <c:v>0.43000000000000033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нет категории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0.18000000000000008</c:v>
                </c:pt>
                <c:pt idx="1">
                  <c:v>0.27</c:v>
                </c:pt>
                <c:pt idx="2">
                  <c:v>0.18000000000000008</c:v>
                </c:pt>
                <c:pt idx="3" formatCode="General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соответствие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0.18000000000000008</c:v>
                </c:pt>
                <c:pt idx="1">
                  <c:v>9.0000000000000024E-2</c:v>
                </c:pt>
                <c:pt idx="2">
                  <c:v>9.0000000000000024E-2</c:v>
                </c:pt>
                <c:pt idx="3">
                  <c:v>0.27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первая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0.64000000000000035</c:v>
                </c:pt>
                <c:pt idx="1">
                  <c:v>0.64000000000000035</c:v>
                </c:pt>
                <c:pt idx="2">
                  <c:v>0.73000000000000032</c:v>
                </c:pt>
                <c:pt idx="3">
                  <c:v>0.73000000000000032</c:v>
                </c:pt>
              </c:numCache>
            </c:numRef>
          </c:val>
        </c:ser>
        <c:overlap val="100"/>
        <c:axId val="179188864"/>
        <c:axId val="179190400"/>
      </c:barChart>
      <c:catAx>
        <c:axId val="179188864"/>
        <c:scaling>
          <c:orientation val="minMax"/>
        </c:scaling>
        <c:axPos val="b"/>
        <c:tickLblPos val="nextTo"/>
        <c:crossAx val="179190400"/>
        <c:crosses val="autoZero"/>
        <c:auto val="1"/>
        <c:lblAlgn val="ctr"/>
        <c:lblOffset val="100"/>
      </c:catAx>
      <c:valAx>
        <c:axId val="179190400"/>
        <c:scaling>
          <c:orientation val="minMax"/>
        </c:scaling>
        <c:axPos val="l"/>
        <c:majorGridlines/>
        <c:numFmt formatCode="0%" sourceLinked="1"/>
        <c:tickLblPos val="nextTo"/>
        <c:crossAx val="17918886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материально - техническое оснащение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7.7847554311510124E-3"/>
                  <c:y val="1.196432748538013E-2"/>
                </c:manualLayout>
              </c:layout>
              <c:showPercent val="1"/>
            </c:dLbl>
            <c:dLbl>
              <c:idx val="1"/>
              <c:layout>
                <c:manualLayout>
                  <c:x val="-4.0467799759865711E-2"/>
                  <c:y val="-7.1383333333333396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'Лист1'!$A$2:$A$6</c:f>
              <c:strCache>
                <c:ptCount val="5"/>
                <c:pt idx="0">
                  <c:v>устраивает</c:v>
                </c:pt>
                <c:pt idx="1">
                  <c:v>частично</c:v>
                </c:pt>
                <c:pt idx="2">
                  <c:v>не все</c:v>
                </c:pt>
                <c:pt idx="3">
                  <c:v>не устраивает</c:v>
                </c:pt>
                <c:pt idx="4">
                  <c:v>нет ответа</c:v>
                </c:pt>
              </c:strCache>
            </c:strRef>
          </c:cat>
          <c:val>
            <c:numRef>
              <c:f>'Лист1'!$B$2:$B$6</c:f>
              <c:numCache>
                <c:formatCode>0.00%</c:formatCode>
                <c:ptCount val="5"/>
                <c:pt idx="0">
                  <c:v>0.27</c:v>
                </c:pt>
                <c:pt idx="1">
                  <c:v>0.59</c:v>
                </c:pt>
                <c:pt idx="2">
                  <c:v>0.1</c:v>
                </c:pt>
                <c:pt idx="3">
                  <c:v>2.0000000000000011E-2</c:v>
                </c:pt>
                <c:pt idx="4">
                  <c:v>2.0000000000000011E-2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Период посещения д/с ребенком (детьми)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471570243955868E-2"/>
                  <c:y val="-3.1811992372607047E-4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dLbl>
              <c:idx val="1"/>
              <c:layout>
                <c:manualLayout>
                  <c:x val="-3.6006685713976992E-2"/>
                  <c:y val="-0.10531079380901201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dLbl>
              <c:idx val="2"/>
              <c:layout>
                <c:manualLayout>
                  <c:x val="2.0505819547609213E-2"/>
                  <c:y val="3.867121931624179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showPercent val="1"/>
          </c:dLbls>
          <c:cat>
            <c:strRef>
              <c:f>'Лист1'!$A$2:$A$4</c:f>
              <c:strCache>
                <c:ptCount val="3"/>
                <c:pt idx="0">
                  <c:v>менее 6 мес.</c:v>
                </c:pt>
                <c:pt idx="1">
                  <c:v>от 6 мес. до 1 года</c:v>
                </c:pt>
                <c:pt idx="2">
                  <c:v>более 2-х лет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9.4300000000000023E-2</c:v>
                </c:pt>
                <c:pt idx="1">
                  <c:v>0.22639999999999999</c:v>
                </c:pt>
                <c:pt idx="2">
                  <c:v>0.67930000000000079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0306295588989201"/>
          <c:y val="0.42428215615446691"/>
          <c:w val="0.37945069929315739"/>
          <c:h val="0.53223708791774227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Возраст воспитанников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8973175540828629E-2"/>
                  <c:y val="1.568031317738399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dLbl>
              <c:idx val="1"/>
              <c:layout>
                <c:manualLayout>
                  <c:x val="-3.1270122343850612E-2"/>
                  <c:y val="-4.601013942755301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dLbl>
              <c:idx val="2"/>
              <c:layout>
                <c:manualLayout>
                  <c:x val="1.0325886982918264E-2"/>
                  <c:y val="-4.259816427635807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dLbl>
              <c:idx val="3"/>
              <c:layout>
                <c:manualLayout>
                  <c:x val="3.1523588886267009E-2"/>
                  <c:y val="-2.9408033033256641E-3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dLbl>
              <c:idx val="4"/>
              <c:layout>
                <c:manualLayout>
                  <c:x val="3.4185987449656646E-2"/>
                  <c:y val="1.3283650813411783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Percent val="1"/>
            </c:dLbl>
            <c:showPercent val="1"/>
          </c:dLbls>
          <c:cat>
            <c:strRef>
              <c:f>'Лист1'!$A$2:$A$6</c:f>
              <c:strCache>
                <c:ptCount val="5"/>
                <c:pt idx="0">
                  <c:v>2 года</c:v>
                </c:pt>
                <c:pt idx="1">
                  <c:v>3 года</c:v>
                </c:pt>
                <c:pt idx="2">
                  <c:v>4 года</c:v>
                </c:pt>
                <c:pt idx="3">
                  <c:v>5 лет</c:v>
                </c:pt>
                <c:pt idx="4">
                  <c:v>6 лет и выше</c:v>
                </c:pt>
              </c:strCache>
            </c:strRef>
          </c:cat>
          <c:val>
            <c:numRef>
              <c:f>'Лист1'!$B$2:$B$6</c:f>
              <c:numCache>
                <c:formatCode>0.00%</c:formatCode>
                <c:ptCount val="5"/>
                <c:pt idx="0">
                  <c:v>5.6599999999999998E-2</c:v>
                </c:pt>
                <c:pt idx="1">
                  <c:v>0.26420000000000005</c:v>
                </c:pt>
                <c:pt idx="2">
                  <c:v>0.18870000000000023</c:v>
                </c:pt>
                <c:pt idx="3">
                  <c:v>0.2263</c:v>
                </c:pt>
                <c:pt idx="4">
                  <c:v>0.26420000000000005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настроение на посещение д/с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9.5300212824737274E-2"/>
                  <c:y val="0.1221468229487971"/>
                </c:manualLayout>
              </c:layout>
              <c:showPercent val="1"/>
            </c:dLbl>
            <c:dLbl>
              <c:idx val="1"/>
              <c:layout>
                <c:manualLayout>
                  <c:x val="5.366838747096704E-4"/>
                  <c:y val="-5.6964674341881689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радость</c:v>
                </c:pt>
                <c:pt idx="1">
                  <c:v>всякое бывает</c:v>
                </c:pt>
                <c:pt idx="2">
                  <c:v>с неохотой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0.61000000000000065</c:v>
                </c:pt>
                <c:pt idx="1">
                  <c:v>0.33000000000000046</c:v>
                </c:pt>
                <c:pt idx="2">
                  <c:v>6.0000000000000032E-2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вспоминает о д/с дома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5.7637773632062392E-2"/>
                  <c:y val="3.4854092113807092E-2"/>
                </c:manualLayout>
              </c:layout>
              <c:showPercent val="1"/>
            </c:dLbl>
            <c:dLbl>
              <c:idx val="1"/>
              <c:layout>
                <c:manualLayout>
                  <c:x val="3.6880549949224892E-2"/>
                  <c:y val="-1.9465508626975717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да</c:v>
                </c:pt>
                <c:pt idx="1">
                  <c:v>иногда</c:v>
                </c:pt>
                <c:pt idx="2">
                  <c:v>нет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0.69000000000000061</c:v>
                </c:pt>
                <c:pt idx="1">
                  <c:v>0.29000000000000031</c:v>
                </c:pt>
                <c:pt idx="2">
                  <c:v>2.0000000000000011E-2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участие в жизни группы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4.0918587235936221E-2"/>
                  <c:y val="-6.324941412914048E-2"/>
                </c:manualLayout>
              </c:layout>
              <c:showPercent val="1"/>
            </c:dLbl>
            <c:dLbl>
              <c:idx val="1"/>
              <c:layout>
                <c:manualLayout>
                  <c:x val="1.0358464473642016E-2"/>
                  <c:y val="-1.0062881704923197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'Лист1'!$A$2:$A$4</c:f>
              <c:strCache>
                <c:ptCount val="3"/>
                <c:pt idx="0">
                  <c:v>активное</c:v>
                </c:pt>
                <c:pt idx="1">
                  <c:v>иногда</c:v>
                </c:pt>
                <c:pt idx="2">
                  <c:v>нет времени</c:v>
                </c:pt>
              </c:strCache>
            </c:strRef>
          </c:cat>
          <c:val>
            <c:numRef>
              <c:f>'Лист1'!$B$2:$B$4</c:f>
              <c:numCache>
                <c:formatCode>0.00%</c:formatCode>
                <c:ptCount val="3"/>
                <c:pt idx="0">
                  <c:v>0.35000000000000031</c:v>
                </c:pt>
                <c:pt idx="1">
                  <c:v>0.59</c:v>
                </c:pt>
                <c:pt idx="2">
                  <c:v>6.0000000000000032E-2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получение информации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7.8414575018936616E-3"/>
                  <c:y val="9.4403508771929868E-3"/>
                </c:manualLayout>
              </c:layout>
              <c:showPercent val="1"/>
            </c:dLbl>
            <c:dLbl>
              <c:idx val="1"/>
              <c:layout>
                <c:manualLayout>
                  <c:x val="2.9964611511697531E-3"/>
                  <c:y val="-2.9023391812865496E-2"/>
                </c:manualLayout>
              </c:layout>
              <c:showPercent val="1"/>
            </c:dLbl>
            <c:dLbl>
              <c:idx val="2"/>
              <c:layout>
                <c:manualLayout>
                  <c:x val="3.568957514834355E-3"/>
                  <c:y val="-5.0019005847953255E-2"/>
                </c:manualLayout>
              </c:layout>
              <c:showPercent val="1"/>
            </c:dLbl>
            <c:dLbl>
              <c:idx val="3"/>
              <c:layout>
                <c:manualLayout>
                  <c:x val="1.464274190904589E-2"/>
                  <c:y val="-1.0023391812865507E-2"/>
                </c:manualLayout>
              </c:layout>
              <c:showPercent val="1"/>
            </c:dLbl>
            <c:dLbl>
              <c:idx val="4"/>
              <c:layout>
                <c:manualLayout>
                  <c:x val="-1.4704943518178226E-3"/>
                  <c:y val="2.4621929824561406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'Лист1'!$A$2:$A$6</c:f>
              <c:strCache>
                <c:ptCount val="5"/>
                <c:pt idx="0">
                  <c:v>наглядная</c:v>
                </c:pt>
                <c:pt idx="1">
                  <c:v>от воспитателя</c:v>
                </c:pt>
                <c:pt idx="2">
                  <c:v>от других</c:v>
                </c:pt>
                <c:pt idx="3">
                  <c:v>на собраниях</c:v>
                </c:pt>
                <c:pt idx="4">
                  <c:v>от ребенка</c:v>
                </c:pt>
              </c:strCache>
            </c:strRef>
          </c:cat>
          <c:val>
            <c:numRef>
              <c:f>'Лист1'!$B$2:$B$6</c:f>
              <c:numCache>
                <c:formatCode>0.00%</c:formatCode>
                <c:ptCount val="5"/>
                <c:pt idx="0">
                  <c:v>0.51</c:v>
                </c:pt>
                <c:pt idx="1">
                  <c:v>0.96000000000000063</c:v>
                </c:pt>
                <c:pt idx="2">
                  <c:v>0.24000000000000016</c:v>
                </c:pt>
                <c:pt idx="3">
                  <c:v>0.29000000000000031</c:v>
                </c:pt>
                <c:pt idx="4">
                  <c:v>0.29000000000000031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привлекательность д/с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3.0554046865813738E-2"/>
                  <c:y val="3.0222222222222239E-3"/>
                </c:manualLayout>
              </c:layout>
              <c:showPercent val="1"/>
            </c:dLbl>
            <c:dLbl>
              <c:idx val="1"/>
              <c:layout>
                <c:manualLayout>
                  <c:x val="-1.7775693608443686E-2"/>
                  <c:y val="5.4823391812865538E-2"/>
                </c:manualLayout>
              </c:layout>
              <c:showPercent val="1"/>
            </c:dLbl>
            <c:dLbl>
              <c:idx val="2"/>
              <c:layout>
                <c:manualLayout>
                  <c:x val="-6.2417323413309488E-2"/>
                  <c:y val="-2.2304970760233946E-2"/>
                </c:manualLayout>
              </c:layout>
              <c:showPercent val="1"/>
            </c:dLbl>
            <c:dLbl>
              <c:idx val="3"/>
              <c:layout>
                <c:manualLayout>
                  <c:x val="2.0344914471289808E-2"/>
                  <c:y val="-1.3846783625730961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'Лист1'!$A$2:$A$5</c:f>
              <c:strCache>
                <c:ptCount val="4"/>
                <c:pt idx="0">
                  <c:v>отношение ребенка к воспитателю</c:v>
                </c:pt>
                <c:pt idx="1">
                  <c:v>отношение в группе</c:v>
                </c:pt>
                <c:pt idx="2">
                  <c:v>результативность в/о работы</c:v>
                </c:pt>
                <c:pt idx="3">
                  <c:v>профессионализм</c:v>
                </c:pt>
              </c:strCache>
            </c:strRef>
          </c:cat>
          <c:val>
            <c:numRef>
              <c:f>'Лист1'!$B$2:$B$5</c:f>
              <c:numCache>
                <c:formatCode>0.00%</c:formatCode>
                <c:ptCount val="4"/>
                <c:pt idx="0">
                  <c:v>0.37000000000000033</c:v>
                </c:pt>
                <c:pt idx="1">
                  <c:v>0.25</c:v>
                </c:pt>
                <c:pt idx="2">
                  <c:v>0.67000000000000093</c:v>
                </c:pt>
                <c:pt idx="3">
                  <c:v>0.53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520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053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01225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66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11746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89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1674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556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24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010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799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368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445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86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37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26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772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7358114" cy="502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AutoShape 2" descr="https://apf.mail.ru/cgi-bin/readmsg/%D1%84%D0%BE%D1%82%D0%BE%20%D0%B4%D0%BE%D1%83%20-%20%D0%BA%D0%BE%D0%BF%D0%B8%D1%8F%20(2).JPG?id=14848092740000000121%3B0%3B1&amp;x-email=evgesha.gutova%40mail.ru&amp;exif=1&amp;bs=3149&amp;bl=5181091&amp;ct=image%2Fjpeg&amp;cn=%25d1%2584%25d0%25be%25d1%2582%25d0%25be%2520%25d0%25b4%25d0%25be%25d1%2583%2520%252d%2520%25d0%25ba%25d0%25be%25d0%25bf%25d0%25b8%25d1%258f%2520%25282%252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apf.mail.ru/cgi-bin/readmsg/%D1%84%D0%BE%D1%82%D0%BE%20%D0%B4%D0%BE%D1%83%20-%20%D0%BA%D0%BE%D0%BF%D0%B8%D1%8F%20(2).JPG?id=14848092740000000121%3B0%3B1&amp;x-email=evgesha.gutova%40mail.ru&amp;exif=1&amp;bs=3149&amp;bl=5181091&amp;ct=image%2Fjpeg&amp;cn=%25d1%2584%25d0%25be%25d1%2582%25d0%25be%2520%25d0%25b4%25d0%25be%25d1%2583%2520%252d%2520%25d0%25ba%25d0%25be%25d0%25bf%25d0%25b8%25d1%258f%2520%25282%252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apf.mail.ru/cgi-bin/readmsg/%D1%84%D0%BE%D1%82%D0%BE%20%D0%B4%D0%BE%D1%83%20-%20%D0%BA%D0%BE%D0%BF%D0%B8%D1%8F%20(2).JPG?id=14848092740000000121%3B0%3B1&amp;x-email=evgesha.gutova%40mail.ru&amp;exif=1&amp;bs=3149&amp;bl=5181091&amp;ct=image%2Fjpeg&amp;cn=%25d1%2584%25d0%25be%25d1%2582%25d0%25be%2520%25d0%25b4%25d0%25be%25d1%2583%2520%252d%2520%25d0%25ba%25d0%25be%25d0%25bf%25d0%25b8%25d1%258f%2520%25282%252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4" name="AutoShape 8" descr="https://apf.mail.ru/cgi-bin/readmsg/%D1%84%D0%BE%D1%82%D0%BE%20%D0%B4%D0%BE%D1%83%20-%20%D0%BA%D0%BE%D0%BF%D0%B8%D1%8F%20(2).JPG?id=14848092740000000121%3B0%3B1&amp;x-email=evgesha.gutova%40mail.ru&amp;exif=1&amp;bs=3149&amp;bl=5181091&amp;ct=image%2Fjpeg&amp;cn=%25d1%2584%25d0%25be%25d1%2582%25d0%25be%2520%25d0%25b4%25d0%25be%25d1%2583%2520%252d%2520%25d0%25ba%25d0%25be%25d0%25bf%25d0%25b8%25d1%258f%2520%25282%252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1142976" y="5496326"/>
            <a:ext cx="764386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«Наши достижения и успехи»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1" y="214290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Тугулымский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 6  «Василёк»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60" y="2071678"/>
            <a:ext cx="2928958" cy="39290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ПЛАН :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1.Успехи,  проблемы , перспективы ДОО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2.Безопасность  детей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3.Укрепление здоровья в летний период.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4.Оценка качества работы ДОО родителями воспитанников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5.Разное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1785926"/>
            <a:ext cx="29289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пенсионерами и ветеранами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43372" y="1285860"/>
            <a:ext cx="4391028" cy="6191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E:\фото фотоаппарат\118_FUJI\DSCF82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175" y="2821384"/>
            <a:ext cx="3592543" cy="2822194"/>
          </a:xfrm>
          <a:prstGeom prst="rect">
            <a:avLst/>
          </a:prstGeom>
          <a:noFill/>
        </p:spPr>
      </p:pic>
      <p:pic>
        <p:nvPicPr>
          <p:cNvPr id="7171" name="Picture 3" descr="E:\фото фотоаппарат\118_FUJI\DSCF82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185706"/>
            <a:ext cx="2711465" cy="2314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5453" y="571480"/>
            <a:ext cx="4273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</a:rPr>
              <a:t>Развлекательно-досуговая деятельность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1428736"/>
            <a:ext cx="3857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«День  знаний»,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«Золотая осень»,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«День пожилого человека»,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«День матери»,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«Новый год»,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«Святки»,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Масленница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«День защитника Отечества»,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«Зарница»,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«8 Марта»,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«На встречу звездам»,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«И помнит мир спасенный!»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 другие</a:t>
            </a:r>
          </a:p>
          <a:p>
            <a:pPr algn="ctr"/>
            <a:endParaRPr lang="ru-RU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266908" cy="24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000504"/>
            <a:ext cx="3505003" cy="262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08" y="214291"/>
            <a:ext cx="4714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Выставки, фотовыставки, 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акции и викторины: </a:t>
            </a:r>
            <a:endParaRPr lang="ru-RU" sz="2800" b="1" u="sng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243063" cy="243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3633670" cy="272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857628"/>
            <a:ext cx="380999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57884" y="428604"/>
            <a:ext cx="2857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Выставки к Дню матери 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и 8 Марта</a:t>
            </a:r>
            <a:endParaRPr lang="ru-RU" sz="2000" b="1" dirty="0"/>
          </a:p>
        </p:txBody>
      </p:sp>
      <p:pic>
        <p:nvPicPr>
          <p:cNvPr id="71685" name="Picture 5" descr="P115018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285728"/>
            <a:ext cx="5059367" cy="3453612"/>
          </a:xfrm>
          <a:prstGeom prst="rect">
            <a:avLst/>
          </a:prstGeom>
          <a:noFill/>
        </p:spPr>
      </p:pic>
      <p:pic>
        <p:nvPicPr>
          <p:cNvPr id="2050" name="Picture 2" descr="E:\фото фотоаппарат\120_FUJI\DSCF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42" y="3786190"/>
            <a:ext cx="3976715" cy="2982537"/>
          </a:xfrm>
          <a:prstGeom prst="rect">
            <a:avLst/>
          </a:prstGeom>
          <a:noFill/>
        </p:spPr>
      </p:pic>
      <p:pic>
        <p:nvPicPr>
          <p:cNvPr id="1026" name="Picture 2" descr="C:\Users\Админ\Desktop\родительское собрание\IMG_20210310_102657_resized_20210310_1049416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071942"/>
            <a:ext cx="3143202" cy="2357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Выставки в ДОУ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E:\фото фотоаппарат\120_FUJI\DSCF0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4476781" cy="3357586"/>
          </a:xfrm>
          <a:prstGeom prst="rect">
            <a:avLst/>
          </a:prstGeom>
          <a:noFill/>
        </p:spPr>
      </p:pic>
      <p:pic>
        <p:nvPicPr>
          <p:cNvPr id="9221" name="Picture 5" descr="E:\фото фотоаппарат\118_FUJI\DSCF81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571744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1604" y="428604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 районным домом культуры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4429132"/>
            <a:ext cx="37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библиотекой</a:t>
            </a:r>
            <a:endParaRPr lang="ru-RU" sz="24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945200" y="357166"/>
            <a:ext cx="6589200" cy="1547834"/>
          </a:xfrm>
        </p:spPr>
        <p:txBody>
          <a:bodyPr/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10242" name="Picture 2" descr="E:\фото фотоаппарат\118_FUJI\DSCF85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357298"/>
            <a:ext cx="3197225" cy="2397919"/>
          </a:xfrm>
          <a:prstGeom prst="rect">
            <a:avLst/>
          </a:prstGeom>
          <a:noFill/>
        </p:spPr>
      </p:pic>
      <p:pic>
        <p:nvPicPr>
          <p:cNvPr id="10243" name="Picture 3" descr="E:\фото фотоаппарат\116_FUJI\DSCF62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86190"/>
            <a:ext cx="3197225" cy="2397919"/>
          </a:xfrm>
          <a:prstGeom prst="rect">
            <a:avLst/>
          </a:prstGeom>
          <a:noFill/>
        </p:spPr>
      </p:pic>
      <p:pic>
        <p:nvPicPr>
          <p:cNvPr id="2050" name="Picture 2" descr="C:\Users\Админ\Desktop\родительское собрание\IMG-1cd0e4ff7a783230b0c4c9c258235b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071942"/>
            <a:ext cx="3000396" cy="2250297"/>
          </a:xfrm>
          <a:prstGeom prst="rect">
            <a:avLst/>
          </a:prstGeom>
          <a:noFill/>
        </p:spPr>
      </p:pic>
      <p:pic>
        <p:nvPicPr>
          <p:cNvPr id="2051" name="Picture 3" descr="E:\документы с рабочего стола\документы\фото архив\2022-2023\фото лето 2022\РДК\IMG_20220610_09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285860"/>
            <a:ext cx="3095368" cy="2321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11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отчет по материально-техническому оснащению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ДОО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00760" y="3714752"/>
            <a:ext cx="2857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Коммунальные услуги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940555 руб.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</a:rPr>
              <a:t>Отопление;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</a:rPr>
              <a:t>Свет;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</a:rPr>
              <a:t>Водопотребление, водоотведение;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</a:rPr>
              <a:t>Связь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2571744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Муниципальный бюджет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928802"/>
            <a:ext cx="4743379" cy="355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00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snptalm.edu22.info/attachments/Image/doroga3.jpg?template=generi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39"/>
            <a:ext cx="3744416" cy="19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49108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98174"/>
            <a:ext cx="835292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должен усвоить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49580" algn="just">
              <a:spcAft>
                <a:spcPts val="0"/>
              </a:spcAft>
            </a:pPr>
            <a:endParaRPr lang="ru-RU" sz="14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-без взрослых на дорогу выходить нельзя, идешь со взрослым за руку, не вырывайся, не сходи с тротуара;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-ходить по улице следует спокойным шагом,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придерживаясь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правой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стороны тротуара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-переходить дорогу можно только по пешеходному тротуару на зеленый сигнал светофора, убедившись, что все автомобили остановились;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-проезжая часть предназначена только для транспортных средств;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-движение транспорта на дороге регулируется сигналами светофора;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 общественном транспорте не высовываться из окон, не выставлять руки и какие-либо предметы.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860416"/>
            <a:ext cx="3096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</a:rPr>
              <a:t>БЕЗОПАСНОСТЬ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umka.by/cms/images/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3168352" cy="21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1" y="548680"/>
            <a:ext cx="2808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</a:rPr>
              <a:t>БЕЗОПАСНОСТЬ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00807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выезде на природу имейте в виду,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проведении купания детей во время походов, прогулок и экскурсий в летнее время выбирается тихое, неглубокое место с пологим и чистым от коряг, водорослей и ила дном;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-детей к водоемам без присмотра со стороны взрослых допускать нельзя;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-за купающимся ребенком должно вестись непрерывное наблюдение;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-во время купания запретить спрыгивание детей в воду и ныряние с перил ограждения или с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берега;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-решительно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пресекать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шалости детей на воде.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2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32463"/>
            <a:ext cx="878497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Постоянно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напоминайте Вашему ребенку о правилах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		       безопасности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улице и дома. Ежедневно повторяйте ребенку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уходи далеко от своего дома, двора;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бери ничего у незнакомых людей на улице, сразу отходи в сторону;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гуляй до темноты;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-обходи компании незнакомых подростков: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-избегай безлюдных мест, оврагов, пустырей, заброшенных домов, сараев, чердаков, подвалов;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входи с незнакомым человеком в подъезд, лифт. 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стоит отметить, что иногда преступления совершаются знакомыми людьми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(например,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какой-нибудь сосед, добрый, улыбчивый и тихий дядя Ваня на деле может оказаться совершенно другим человеком (психически больным или маньяком).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открывай дверь людям, которых не знаешь;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садись в чужую машину;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 все предложения незнакомых отвечай: «НЕТ!» и немедленно уходи от них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туда,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есть люди;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стесняйся звать людей на помощь на улице, в транспорте, в подъезде;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 минуту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опасности,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тебя пытаются схватить, применяют силу, кричи, вырывайся, убегай.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260648"/>
            <a:ext cx="2376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C00000"/>
                </a:solidFill>
              </a:rPr>
              <a:t>БЕЗОПАСНОСТЬ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421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freeppt.ru/Fony/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119561"/>
          </a:xfrm>
          <a:prstGeom prst="rect">
            <a:avLst/>
          </a:prstGeom>
          <a:noFill/>
        </p:spPr>
      </p:pic>
      <p:pic>
        <p:nvPicPr>
          <p:cNvPr id="3" name="Рисунок 2" descr="http://go2.imgsmail.ru/imgpreview?key=3d01cf6f318560be&amp;mb=imgdb_preview_148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3"/>
            <a:ext cx="3000396" cy="378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000496" y="2428868"/>
            <a:ext cx="40719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лепестках ласкательные  производные от имени или семейные прозвища Вашего малыша, нашего воспитанника</a:t>
            </a:r>
          </a:p>
          <a:p>
            <a:pPr algn="just">
              <a:buFont typeface="Wingdings" pitchFamily="2" charset="2"/>
              <a:buChar char="q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 стебельке – имя, которым Вы обращаетесь к ребенку, когда недовольны им, сердитесь на него</a:t>
            </a:r>
          </a:p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8137" y="1571612"/>
            <a:ext cx="2001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Напишите: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1071546"/>
            <a:ext cx="6929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РАЗМИНКА   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66843"/>
            <a:ext cx="75608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 правилах безопасности Вашего ребенка дом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оставляйте без присмотра включенные электроприборы;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оставляйте ребенка одного в квартире;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-заблокируйте доступ к розеткам;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-избегайте контакта ребенка с газовой плитой и спичками.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Помните! Ребенок берет пример с Вас – родителей! Пусть Ваш пример учит дисциплинированному поведению ребенка на улице и дома. Старайтесь сделать все возможное, чтобы оградить детей от несчастных случаев!</a:t>
            </a:r>
            <a:endParaRPr lang="ru-RU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3" y="404664"/>
            <a:ext cx="3962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</a:rPr>
              <a:t>БЕЗОПАСНОСТЬ</a:t>
            </a:r>
            <a:endParaRPr lang="ru-RU" sz="2400" dirty="0"/>
          </a:p>
        </p:txBody>
      </p:sp>
      <p:pic>
        <p:nvPicPr>
          <p:cNvPr id="3074" name="Picture 2" descr="http://schastlivye-deti.com/wp-content/uploads/2014/04/vse-schastliv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153" y="4253137"/>
            <a:ext cx="3509495" cy="24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97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dealmam.ru/uploads/fotos/kak-nauchit-rebenka-druzhit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963" y="2005683"/>
            <a:ext cx="7620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20688"/>
            <a:ext cx="6683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Летний оздоровительный период 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</a:rPr>
              <a:t>в детском саду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5659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87154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Итоги  Анкетирования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по оценке работы 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МАДОУ </a:t>
            </a:r>
            <a:r>
              <a:rPr lang="ru-RU" sz="4400" b="1" dirty="0" err="1" smtClean="0">
                <a:solidFill>
                  <a:srgbClr val="C00000"/>
                </a:solidFill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</a:rPr>
              <a:t>/с № 6 «Василёк»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3214686"/>
            <a:ext cx="62151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Всего  участвовало  68 анкет, </a:t>
            </a:r>
          </a:p>
          <a:p>
            <a:r>
              <a:rPr lang="ru-RU" sz="2400" b="1" dirty="0" smtClean="0"/>
              <a:t>Итог подведен по 51, </a:t>
            </a:r>
          </a:p>
          <a:p>
            <a:r>
              <a:rPr lang="ru-RU" sz="2400" b="1" dirty="0" smtClean="0"/>
              <a:t>Отсутствует – 17 анкет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% участия составил  - 75 %</a:t>
            </a:r>
          </a:p>
          <a:p>
            <a:endParaRPr lang="ru-RU" sz="2400" b="1" dirty="0" smtClean="0"/>
          </a:p>
          <a:p>
            <a:pPr algn="ctr"/>
            <a:r>
              <a:rPr lang="ru-RU" sz="2400" dirty="0" smtClean="0"/>
              <a:t>В анкетировании принял участие 2 родителя имеющие более 1 ребенка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8501121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3" y="5214950"/>
            <a:ext cx="2500329" cy="6887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://nachalo4ka.ru/wp-content/uploads/2014/05/shablon-deti-prevyu-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28860" y="3575641"/>
            <a:ext cx="4000528" cy="300570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1" y="1071547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357166"/>
          <a:ext cx="4429156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929190" y="2000240"/>
          <a:ext cx="40005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5/shablon-deti-prevyu-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71802" y="4500570"/>
            <a:ext cx="2786082" cy="2093257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357158" y="785794"/>
          <a:ext cx="3786214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714876" y="785794"/>
          <a:ext cx="3929090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571472" y="214290"/>
          <a:ext cx="5051714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786050" y="3286124"/>
          <a:ext cx="579567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142844" y="214290"/>
          <a:ext cx="71438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714744" y="3500438"/>
          <a:ext cx="4980276" cy="313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357158" y="214290"/>
          <a:ext cx="4000528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285720" y="3357562"/>
          <a:ext cx="4000528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857752" y="285728"/>
          <a:ext cx="4123020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643438" y="3651662"/>
          <a:ext cx="4286280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428596" y="357166"/>
          <a:ext cx="4357718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929190" y="2786058"/>
          <a:ext cx="3837268" cy="38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714744" y="3500438"/>
          <a:ext cx="5051714" cy="320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357158" y="214290"/>
          <a:ext cx="57956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900igr.net/datas/doshkolnoe-obrazovanie/Otsenka-kachestva-doshkolnogo-obrazovanija/0011-011-Otsenka-kachestva-doshkolnogo-obrazovanija-v-D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8580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6000760" y="2786058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dirty="0" smtClean="0">
                <a:solidFill>
                  <a:srgbClr val="002060"/>
                </a:solidFill>
              </a:rPr>
              <a:t>?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285720" y="5214950"/>
            <a:ext cx="785818" cy="714380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14414" y="4572008"/>
            <a:ext cx="7715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образования воспитанников напрямую связано с кадровой политикой администрации, направленной на создание условий для повышения профессиональной компетенции педагогов, обеспечение позитивной динамики образовательных услуг  и  конкретно способности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/с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785918" y="214290"/>
          <a:ext cx="592935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000100" y="3214686"/>
          <a:ext cx="7572428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7" y="0"/>
            <a:ext cx="5605474" cy="25003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Оценка ДОО: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«5»  </a:t>
            </a:r>
            <a:r>
              <a:rPr lang="ru-RU" dirty="0" smtClean="0"/>
              <a:t>-51%    </a:t>
            </a:r>
            <a:r>
              <a:rPr lang="ru-RU" dirty="0" smtClean="0">
                <a:solidFill>
                  <a:srgbClr val="C00000"/>
                </a:solidFill>
              </a:rPr>
              <a:t>«4»  </a:t>
            </a:r>
            <a:r>
              <a:rPr lang="ru-RU" dirty="0" smtClean="0"/>
              <a:t>-43% </a:t>
            </a:r>
            <a:br>
              <a:rPr lang="ru-RU" dirty="0" smtClean="0"/>
            </a:br>
            <a:r>
              <a:rPr lang="ru-RU" dirty="0" smtClean="0"/>
              <a:t>«3»  -6%     </a:t>
            </a:r>
            <a:r>
              <a:rPr lang="ru-RU" sz="2000" b="1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3571876"/>
            <a:ext cx="8143932" cy="3071834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    Пожелания и предложения: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поменять меню, включить полноценный ужин;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добавить логопеда и психолога;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благоустройство  и освещение детских площадок;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капитальный ремонт в группах;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улучшить стоянку возле детского сада;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творческих успехов, терпения и здоровья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28667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СПАСИБО  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ЗА   ВНИМАНИЕ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Успехов, терпения и радости в общении с детьми 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4" name="Picture 6" descr="http://mnogouspeha.ru/mama/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214686"/>
            <a:ext cx="4429115" cy="342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88640"/>
            <a:ext cx="551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КВАЛИФИКАЦИОННАЯ КАТЕГОРИЯ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244333"/>
            <a:ext cx="5337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C00000"/>
              </a:solidFill>
              <a:latin typeface="inherit"/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643050"/>
            <a:ext cx="33575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Курсы повышения квалификации  с учетом ФГОС ДО  -  </a:t>
            </a:r>
            <a:r>
              <a:rPr lang="ru-RU" sz="2800" b="1" dirty="0" smtClean="0">
                <a:solidFill>
                  <a:srgbClr val="C00000"/>
                </a:solidFill>
                <a:latin typeface="inherit"/>
              </a:rPr>
              <a:t>100 %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4429132"/>
            <a:ext cx="3357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9 - первая квалификационная категория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2 - соответствие занимаемой должности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57158" y="3929066"/>
          <a:ext cx="4714908" cy="2771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3643306" y="857232"/>
          <a:ext cx="5272086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2143108" y="4714880"/>
            <a:ext cx="1643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ФОТО ПЕДАГОГИ с педсовета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5000626" y="214290"/>
            <a:ext cx="4000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41604"/>
                </a:solidFill>
                <a:latin typeface="inherit"/>
              </a:rPr>
              <a:t>Повышение  педагогического мастерства в ДОО</a:t>
            </a:r>
            <a:endParaRPr lang="ru-RU" sz="2000" dirty="0">
              <a:solidFill>
                <a:srgbClr val="C41604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57818" y="3929066"/>
            <a:ext cx="37861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- Педагогические советы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- Смотры-конкурсы   и недели      	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педмастерства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inherit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-Открытые просмотры разных видов деятельности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-Самообразование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-Интернет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вебинары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inherit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-Внедрение новых форм работы по развитию детской инициативы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inherit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inherit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000108"/>
            <a:ext cx="3885974" cy="291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81002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682464"/>
            <a:ext cx="3786214" cy="283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Предметно-разивающая</a:t>
            </a:r>
            <a:r>
              <a:rPr lang="ru-RU" dirty="0" smtClean="0"/>
              <a:t> среда</a:t>
            </a:r>
            <a:endParaRPr lang="ru-RU" dirty="0"/>
          </a:p>
        </p:txBody>
      </p:sp>
      <p:pic>
        <p:nvPicPr>
          <p:cNvPr id="3076" name="Picture 4" descr="E:\фото фотоаппарат\120_FUJI\DSCF01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175" y="2428868"/>
            <a:ext cx="3378229" cy="2790435"/>
          </a:xfrm>
          <a:prstGeom prst="rect">
            <a:avLst/>
          </a:prstGeom>
          <a:noFill/>
        </p:spPr>
      </p:pic>
      <p:pic>
        <p:nvPicPr>
          <p:cNvPr id="3077" name="Picture 5" descr="E:\фото фотоаппарат\120_FUJI\DSCF01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4496" y="2357430"/>
            <a:ext cx="3815830" cy="2861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Предметно-развивающая среда</a:t>
            </a:r>
            <a:endParaRPr lang="ru-RU" dirty="0"/>
          </a:p>
        </p:txBody>
      </p:sp>
      <p:pic>
        <p:nvPicPr>
          <p:cNvPr id="5" name="Picture 3" descr="E:\фото фотоаппарат\120_FUJI\DSCF01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2821384"/>
            <a:ext cx="3197225" cy="2397919"/>
          </a:xfrm>
          <a:prstGeom prst="rect">
            <a:avLst/>
          </a:prstGeom>
          <a:noFill/>
        </p:spPr>
      </p:pic>
      <p:pic>
        <p:nvPicPr>
          <p:cNvPr id="4098" name="Picture 2" descr="E:\фото безопасность\IMG_20200923_1043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78462" y="2220119"/>
            <a:ext cx="2914650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57818" y="7215214"/>
            <a:ext cx="500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428868"/>
            <a:ext cx="2503706" cy="33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Взаимодействие с родителями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000760" y="2000240"/>
            <a:ext cx="2533640" cy="390386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123" name="Picture 3" descr="E:\фото фотоаппарат\120_FUJI\DSCF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3116"/>
            <a:ext cx="4354539" cy="314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192" y="3071810"/>
            <a:ext cx="3181213" cy="23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Взаимодействие с родителями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337307" y="3071811"/>
            <a:ext cx="3197093" cy="23574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E:\фото фотоаппарат\120_FUJI\DSCF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214554"/>
            <a:ext cx="4068787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1671</TotalTime>
  <Words>737</Words>
  <Application>Microsoft Office PowerPoint</Application>
  <PresentationFormat>Экран (4:3)</PresentationFormat>
  <Paragraphs>215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Легкий дым</vt:lpstr>
      <vt:lpstr>Слайд 1</vt:lpstr>
      <vt:lpstr>Слайд 2</vt:lpstr>
      <vt:lpstr>Слайд 3</vt:lpstr>
      <vt:lpstr>Слайд 4</vt:lpstr>
      <vt:lpstr>Слайд 5</vt:lpstr>
      <vt:lpstr>Предметно-разивающая среда</vt:lpstr>
      <vt:lpstr>Предметно-развивающая среда</vt:lpstr>
      <vt:lpstr>Взаимодействие с родителями</vt:lpstr>
      <vt:lpstr>Взаимодействие с родителями</vt:lpstr>
      <vt:lpstr>Слайд 10</vt:lpstr>
      <vt:lpstr>Слайд 11</vt:lpstr>
      <vt:lpstr>Слайд 12</vt:lpstr>
      <vt:lpstr>Слайд 13</vt:lpstr>
      <vt:lpstr>Выставки в ДОУ</vt:lpstr>
      <vt:lpstr>,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Оценка ДОО: «5»  -51%    «4»  -43%  «3»  -6%      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Админ</cp:lastModifiedBy>
  <cp:revision>156</cp:revision>
  <dcterms:created xsi:type="dcterms:W3CDTF">2014-01-20T05:57:10Z</dcterms:created>
  <dcterms:modified xsi:type="dcterms:W3CDTF">2022-11-07T13:09:33Z</dcterms:modified>
</cp:coreProperties>
</file>