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/>
  <p:notesSz cx="9144000" cy="6858000"/>
  <p:defaultTextStyle>
    <a:defPPr>
      <a:defRPr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8" d="100"/>
          <a:sy n="78" d="100"/>
        </p:scale>
        <p:origin x="-1536" y="-84"/>
      </p:cViewPr>
      <p:guideLst>
        <p:guide pos="2880" orient="horz"/>
        <p:guide pos="2160"/>
      </p:guideLst>
    </p:cSldViewPr>
  </p:slideViewPr>
  <p:gridSpacing cx="78028800" cy="780288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presProps" Target="presProps.xml" /><Relationship Id="rId35" Type="http://schemas.openxmlformats.org/officeDocument/2006/relationships/tableStyles" Target="tableStyles.xml" /><Relationship Id="rId3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Title and Content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227076" y="301790"/>
            <a:ext cx="8673973" cy="633920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/>
          <a:stretch/>
        </p:blipFill>
        <p:spPr bwMode="auto">
          <a:xfrm>
            <a:off x="305562" y="329946"/>
            <a:ext cx="8531352" cy="619658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 bwMode="auto">
          <a:xfrm>
            <a:off x="305562" y="329946"/>
            <a:ext cx="8531860" cy="6196965"/>
          </a:xfrm>
          <a:custGeom>
            <a:avLst/>
            <a:gdLst/>
            <a:ahLst/>
            <a:cxnLst/>
            <a:rect l="l" t="t" r="r" b="b"/>
            <a:pathLst>
              <a:path w="8531860" h="6196965" fill="norm" stroke="1" extrusionOk="0">
                <a:moveTo>
                  <a:pt x="0" y="128904"/>
                </a:moveTo>
                <a:lnTo>
                  <a:pt x="10133" y="78759"/>
                </a:lnTo>
                <a:lnTo>
                  <a:pt x="37769" y="37782"/>
                </a:lnTo>
                <a:lnTo>
                  <a:pt x="78759" y="10140"/>
                </a:lnTo>
                <a:lnTo>
                  <a:pt x="128955" y="0"/>
                </a:lnTo>
                <a:lnTo>
                  <a:pt x="8402447" y="0"/>
                </a:lnTo>
                <a:lnTo>
                  <a:pt x="8452592" y="10140"/>
                </a:lnTo>
                <a:lnTo>
                  <a:pt x="8493569" y="37782"/>
                </a:lnTo>
                <a:lnTo>
                  <a:pt x="8521211" y="78759"/>
                </a:lnTo>
                <a:lnTo>
                  <a:pt x="8531352" y="128904"/>
                </a:lnTo>
                <a:lnTo>
                  <a:pt x="8531352" y="6067628"/>
                </a:lnTo>
                <a:lnTo>
                  <a:pt x="8521211" y="6117824"/>
                </a:lnTo>
                <a:lnTo>
                  <a:pt x="8493569" y="6158814"/>
                </a:lnTo>
                <a:lnTo>
                  <a:pt x="8452592" y="6186450"/>
                </a:lnTo>
                <a:lnTo>
                  <a:pt x="8402447" y="6196583"/>
                </a:lnTo>
                <a:lnTo>
                  <a:pt x="128955" y="6196583"/>
                </a:lnTo>
                <a:lnTo>
                  <a:pt x="78759" y="6186450"/>
                </a:lnTo>
                <a:lnTo>
                  <a:pt x="37769" y="6158814"/>
                </a:lnTo>
                <a:lnTo>
                  <a:pt x="10133" y="6117824"/>
                </a:lnTo>
                <a:lnTo>
                  <a:pt x="0" y="6067628"/>
                </a:lnTo>
                <a:lnTo>
                  <a:pt x="0" y="128904"/>
                </a:lnTo>
                <a:close/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/>
          <a:stretch/>
        </p:blipFill>
        <p:spPr bwMode="auto">
          <a:xfrm>
            <a:off x="419100" y="434339"/>
            <a:ext cx="8305800" cy="310896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/>
          <a:stretch/>
        </p:blipFill>
        <p:spPr bwMode="auto">
          <a:xfrm>
            <a:off x="225552" y="199644"/>
            <a:ext cx="8604504" cy="64587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/>
          <a:stretch/>
        </p:blipFill>
        <p:spPr bwMode="auto">
          <a:xfrm>
            <a:off x="0" y="0"/>
            <a:ext cx="9144000" cy="123043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1266571" y="16001"/>
            <a:ext cx="6186805" cy="1923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 bwMode="auto">
          <a:xfrm>
            <a:off x="1063244" y="494791"/>
            <a:ext cx="709295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3081020" algn="l"/>
              </a:tabLst>
              <a:defRPr/>
            </a:pPr>
            <a:r>
              <a:rPr sz="3600" b="1" spc="-10">
                <a:latin typeface="Times New Roman"/>
                <a:cs typeface="Times New Roman"/>
              </a:rPr>
              <a:t>Мастер-класс</a:t>
            </a:r>
            <a:r>
              <a:rPr sz="3600" b="1">
                <a:latin typeface="Times New Roman"/>
                <a:cs typeface="Times New Roman"/>
              </a:rPr>
              <a:t>	для</a:t>
            </a:r>
            <a:r>
              <a:rPr sz="3600" b="1" spc="-110">
                <a:latin typeface="Times New Roman"/>
                <a:cs typeface="Times New Roman"/>
              </a:rPr>
              <a:t> </a:t>
            </a:r>
            <a:r>
              <a:rPr sz="3600" b="1" spc="-35">
                <a:latin typeface="Times New Roman"/>
                <a:cs typeface="Times New Roman"/>
              </a:rPr>
              <a:t>педагогов</a:t>
            </a:r>
            <a:r>
              <a:rPr sz="3600" b="1" spc="-100">
                <a:latin typeface="Times New Roman"/>
                <a:cs typeface="Times New Roman"/>
              </a:rPr>
              <a:t> </a:t>
            </a:r>
            <a:r>
              <a:rPr sz="3600" b="1" spc="-25">
                <a:latin typeface="Times New Roman"/>
                <a:cs typeface="Times New Roman"/>
              </a:rPr>
              <a:t>ДОУ</a:t>
            </a:r>
            <a:endParaRPr sz="3600">
              <a:latin typeface="Times New Roman"/>
              <a:cs typeface="Times New Roman"/>
            </a:endParaRPr>
          </a:p>
          <a:p>
            <a:pPr marL="12700" marR="5080" indent="-1905" algn="ctr">
              <a:lnSpc>
                <a:spcPct val="100000"/>
              </a:lnSpc>
              <a:defRPr/>
            </a:pPr>
            <a:r>
              <a:rPr sz="3600" b="1" spc="-10">
                <a:latin typeface="Times New Roman"/>
                <a:cs typeface="Times New Roman"/>
              </a:rPr>
              <a:t>«Формирование</a:t>
            </a:r>
            <a:r>
              <a:rPr sz="3600" b="1" spc="-120">
                <a:latin typeface="Times New Roman"/>
                <a:cs typeface="Times New Roman"/>
              </a:rPr>
              <a:t> </a:t>
            </a:r>
            <a:r>
              <a:rPr sz="3600" b="1" spc="-10">
                <a:latin typeface="Times New Roman"/>
                <a:cs typeface="Times New Roman"/>
              </a:rPr>
              <a:t>финансовой </a:t>
            </a:r>
            <a:r>
              <a:rPr sz="3600" b="1">
                <a:latin typeface="Times New Roman"/>
                <a:cs typeface="Times New Roman"/>
              </a:rPr>
              <a:t>грамотности</a:t>
            </a:r>
            <a:r>
              <a:rPr sz="3600" b="1" spc="-60">
                <a:latin typeface="Times New Roman"/>
                <a:cs typeface="Times New Roman"/>
              </a:rPr>
              <a:t> </a:t>
            </a:r>
            <a:r>
              <a:rPr sz="3600" b="1">
                <a:latin typeface="Times New Roman"/>
                <a:cs typeface="Times New Roman"/>
              </a:rPr>
              <a:t>у</a:t>
            </a:r>
            <a:r>
              <a:rPr sz="3600" b="1" spc="-70">
                <a:latin typeface="Times New Roman"/>
                <a:cs typeface="Times New Roman"/>
              </a:rPr>
              <a:t> </a:t>
            </a:r>
            <a:r>
              <a:rPr sz="3600" b="1">
                <a:latin typeface="Times New Roman"/>
                <a:cs typeface="Times New Roman"/>
              </a:rPr>
              <a:t>детей</a:t>
            </a:r>
            <a:r>
              <a:rPr sz="3600" b="1" spc="-50">
                <a:latin typeface="Times New Roman"/>
                <a:cs typeface="Times New Roman"/>
              </a:rPr>
              <a:t> </a:t>
            </a:r>
            <a:r>
              <a:rPr sz="3600" b="1" spc="-10">
                <a:latin typeface="Times New Roman"/>
                <a:cs typeface="Times New Roman"/>
              </a:rPr>
              <a:t>дошкольного возраста»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693291" y="1142441"/>
            <a:ext cx="5507990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3030" marR="5080" indent="-100965">
              <a:lnSpc>
                <a:spcPct val="100000"/>
              </a:lnSpc>
              <a:spcBef>
                <a:spcPts val="95"/>
              </a:spcBef>
              <a:defRPr/>
            </a:pPr>
            <a:r>
              <a:rPr sz="4000" b="1">
                <a:solidFill>
                  <a:srgbClr val="FF0000"/>
                </a:solidFill>
                <a:latin typeface="Arial"/>
                <a:cs typeface="Arial"/>
              </a:rPr>
              <a:t>Люди</a:t>
            </a:r>
            <a:r>
              <a:rPr sz="4000" b="1" spc="-1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>
                <a:solidFill>
                  <a:srgbClr val="FF0000"/>
                </a:solidFill>
                <a:latin typeface="Arial"/>
                <a:cs typeface="Arial"/>
              </a:rPr>
              <a:t>ходят</a:t>
            </a:r>
            <a:r>
              <a:rPr sz="4000" b="1" spc="-1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4000" b="1" spc="-14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10">
                <a:solidFill>
                  <a:srgbClr val="FF0000"/>
                </a:solidFill>
                <a:latin typeface="Arial"/>
                <a:cs typeface="Arial"/>
              </a:rPr>
              <a:t>базар: </a:t>
            </a:r>
            <a:r>
              <a:rPr sz="4000" b="1">
                <a:solidFill>
                  <a:srgbClr val="FF0000"/>
                </a:solidFill>
                <a:latin typeface="Arial"/>
                <a:cs typeface="Arial"/>
              </a:rPr>
              <a:t>Там</a:t>
            </a:r>
            <a:r>
              <a:rPr sz="4000" b="1" spc="-19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>
                <a:solidFill>
                  <a:srgbClr val="FF0000"/>
                </a:solidFill>
                <a:latin typeface="Arial"/>
                <a:cs typeface="Arial"/>
              </a:rPr>
              <a:t>дешевле</a:t>
            </a:r>
            <a:r>
              <a:rPr sz="4000" b="1" spc="-19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10">
                <a:solidFill>
                  <a:srgbClr val="FF0000"/>
                </a:solidFill>
                <a:latin typeface="Arial"/>
                <a:cs typeface="Arial"/>
              </a:rPr>
              <a:t>весь….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1786127" y="2785872"/>
            <a:ext cx="5216652" cy="34686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962657" y="1168653"/>
            <a:ext cx="500697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  <a:defRPr/>
            </a:pPr>
            <a:r>
              <a:rPr sz="3200" b="1">
                <a:solidFill>
                  <a:srgbClr val="FF0000"/>
                </a:solidFill>
                <a:latin typeface="Malgun Gothic"/>
                <a:cs typeface="Malgun Gothic"/>
              </a:rPr>
              <a:t>Приносить</a:t>
            </a:r>
            <a:r>
              <a:rPr sz="3200" b="1" spc="-4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3200" b="1">
                <a:solidFill>
                  <a:srgbClr val="FF0000"/>
                </a:solidFill>
                <a:latin typeface="Malgun Gothic"/>
                <a:cs typeface="Malgun Gothic"/>
              </a:rPr>
              <a:t>доходы</a:t>
            </a:r>
            <a:r>
              <a:rPr sz="3200" b="1" spc="-30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3200" b="1" spc="-10">
                <a:solidFill>
                  <a:srgbClr val="FF0000"/>
                </a:solidFill>
                <a:latin typeface="Malgun Gothic"/>
                <a:cs typeface="Malgun Gothic"/>
              </a:rPr>
              <a:t>стал.</a:t>
            </a:r>
            <a:endParaRPr sz="32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defRPr/>
            </a:pPr>
            <a:r>
              <a:rPr sz="3200" b="1">
                <a:solidFill>
                  <a:srgbClr val="FF0000"/>
                </a:solidFill>
                <a:latin typeface="Malgun Gothic"/>
                <a:cs typeface="Malgun Gothic"/>
              </a:rPr>
              <a:t>В банке</a:t>
            </a:r>
            <a:r>
              <a:rPr sz="3200" b="1" spc="-2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3200" b="1">
                <a:solidFill>
                  <a:srgbClr val="FF0000"/>
                </a:solidFill>
                <a:latin typeface="Malgun Gothic"/>
                <a:cs typeface="Malgun Gothic"/>
              </a:rPr>
              <a:t>папин</a:t>
            </a:r>
            <a:r>
              <a:rPr sz="3200" b="1" spc="-35">
                <a:solidFill>
                  <a:srgbClr val="FF0000"/>
                </a:solidFill>
                <a:latin typeface="Malgun Gothic"/>
                <a:cs typeface="Malgun Gothic"/>
              </a:rPr>
              <a:t> </a:t>
            </a:r>
            <a:r>
              <a:rPr sz="3200" b="1" spc="-25">
                <a:solidFill>
                  <a:srgbClr val="FF0000"/>
                </a:solidFill>
                <a:latin typeface="Malgun Gothic"/>
                <a:cs typeface="Malgun Gothic"/>
              </a:rPr>
              <a:t>….</a:t>
            </a:r>
            <a:endParaRPr sz="3200">
              <a:latin typeface="Malgun Gothic"/>
              <a:cs typeface="Malgun Gothic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1642872" y="2429255"/>
            <a:ext cx="5852159" cy="3901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444878" y="2117216"/>
            <a:ext cx="5992495" cy="2129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3800" b="1" spc="-10">
                <a:solidFill>
                  <a:srgbClr val="FF0000"/>
                </a:solidFill>
                <a:latin typeface="Arial"/>
                <a:cs typeface="Arial"/>
              </a:rPr>
              <a:t>Сказки</a:t>
            </a:r>
            <a:endParaRPr sz="13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209245" rIns="0" bIns="0" rtlCol="0">
            <a:spAutoFit/>
          </a:bodyPr>
          <a:lstStyle/>
          <a:p>
            <a:pPr marL="111125" marR="467995" indent="-99060">
              <a:lnSpc>
                <a:spcPct val="100000"/>
              </a:lnSpc>
              <a:spcBef>
                <a:spcPts val="95"/>
              </a:spcBef>
              <a:defRPr/>
            </a:pPr>
            <a:r>
              <a:rPr sz="2800" b="1" spc="-10">
                <a:solidFill>
                  <a:srgbClr val="E36C09"/>
                </a:solidFill>
                <a:latin typeface="Arial"/>
                <a:cs typeface="Arial"/>
              </a:rPr>
              <a:t>Герой</a:t>
            </a:r>
            <a:r>
              <a:rPr sz="2800" b="1" spc="-12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какой</a:t>
            </a:r>
            <a:r>
              <a:rPr sz="2800" b="1" spc="-13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сказки</a:t>
            </a:r>
            <a:r>
              <a:rPr sz="2800" b="1" spc="-14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закопал</a:t>
            </a:r>
            <a:r>
              <a:rPr sz="2800" b="1" spc="-13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 spc="-50">
                <a:solidFill>
                  <a:srgbClr val="E36C09"/>
                </a:solidFill>
                <a:latin typeface="Arial"/>
                <a:cs typeface="Arial"/>
              </a:rPr>
              <a:t>5 </a:t>
            </a:r>
            <a:r>
              <a:rPr sz="2800" b="1" spc="-30">
                <a:solidFill>
                  <a:srgbClr val="E36C09"/>
                </a:solidFill>
                <a:latin typeface="Arial"/>
                <a:cs typeface="Arial"/>
              </a:rPr>
              <a:t>золотых</a:t>
            </a:r>
            <a:r>
              <a:rPr sz="2800" b="1" spc="-114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монет</a:t>
            </a:r>
            <a:r>
              <a:rPr sz="2800" b="1" spc="-14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на</a:t>
            </a:r>
            <a:r>
              <a:rPr sz="2800" b="1" spc="-15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Поле</a:t>
            </a:r>
            <a:r>
              <a:rPr sz="2800" b="1" spc="-13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Чудес</a:t>
            </a:r>
            <a:r>
              <a:rPr sz="2800" b="1" spc="-13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 spc="-50">
                <a:solidFill>
                  <a:srgbClr val="E36C09"/>
                </a:solidFill>
                <a:latin typeface="Arial"/>
                <a:cs typeface="Arial"/>
              </a:rPr>
              <a:t>в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310"/>
              </a:lnSpc>
              <a:spcBef>
                <a:spcPts val="155"/>
              </a:spcBef>
              <a:defRPr/>
            </a:pP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Стране</a:t>
            </a:r>
            <a:r>
              <a:rPr sz="2800" b="1" spc="-12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Дураков,</a:t>
            </a:r>
            <a:r>
              <a:rPr sz="2800" b="1" spc="-13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чтобы</a:t>
            </a:r>
            <a:r>
              <a:rPr sz="2800" b="1" spc="-13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 spc="-10">
                <a:solidFill>
                  <a:srgbClr val="E36C09"/>
                </a:solidFill>
                <a:latin typeface="Arial"/>
                <a:cs typeface="Arial"/>
              </a:rPr>
              <a:t>вырастить </a:t>
            </a:r>
            <a:r>
              <a:rPr sz="2800" b="1" spc="-35">
                <a:solidFill>
                  <a:srgbClr val="E36C09"/>
                </a:solidFill>
                <a:latin typeface="Arial"/>
                <a:cs typeface="Arial"/>
              </a:rPr>
              <a:t>золотое</a:t>
            </a:r>
            <a:r>
              <a:rPr sz="2800" b="1" spc="-7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дерево.</a:t>
            </a:r>
            <a:r>
              <a:rPr sz="2800" b="1" spc="-9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Как</a:t>
            </a:r>
            <a:r>
              <a:rPr sz="2800" b="1" spc="-10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E36C09"/>
                </a:solidFill>
                <a:latin typeface="Arial"/>
                <a:cs typeface="Arial"/>
              </a:rPr>
              <a:t>его</a:t>
            </a:r>
            <a:r>
              <a:rPr sz="2800" b="1" spc="-11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800" b="1" spc="-10">
                <a:solidFill>
                  <a:srgbClr val="E36C09"/>
                </a:solidFill>
                <a:latin typeface="Arial"/>
                <a:cs typeface="Arial"/>
              </a:rPr>
              <a:t>зовут?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1427988" y="2429255"/>
            <a:ext cx="5853683" cy="3785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 bwMode="auto">
          <a:xfrm>
            <a:off x="1314703" y="343915"/>
            <a:ext cx="5937250" cy="1482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225" marR="90805" indent="-51435" algn="ctr">
              <a:lnSpc>
                <a:spcPct val="100000"/>
              </a:lnSpc>
              <a:spcBef>
                <a:spcPts val="100"/>
              </a:spcBef>
              <a:tabLst>
                <a:tab pos="2818130" algn="l"/>
              </a:tabLst>
              <a:defRPr/>
            </a:pP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Назовите</a:t>
            </a:r>
            <a:r>
              <a:rPr sz="2400" b="1" spc="-3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сказку</a:t>
            </a:r>
            <a:r>
              <a:rPr sz="2400" b="1" spc="-6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о</a:t>
            </a:r>
            <a:r>
              <a:rPr sz="2400" b="1" spc="-7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20">
                <a:solidFill>
                  <a:srgbClr val="E36C09"/>
                </a:solidFill>
                <a:latin typeface="Arial"/>
                <a:cs typeface="Arial"/>
              </a:rPr>
              <a:t>волшебном</a:t>
            </a:r>
            <a:r>
              <a:rPr sz="2400" b="1" spc="-6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олене, 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у</a:t>
            </a:r>
            <a:r>
              <a:rPr sz="2400" b="1" spc="-7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которого</a:t>
            </a:r>
            <a:r>
              <a:rPr sz="2400" b="1" spc="-5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20">
                <a:solidFill>
                  <a:srgbClr val="E36C09"/>
                </a:solidFill>
                <a:latin typeface="Arial"/>
                <a:cs typeface="Arial"/>
              </a:rPr>
              <a:t>было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	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особенное</a:t>
            </a:r>
            <a:r>
              <a:rPr sz="2400" b="1" spc="-9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копытце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55"/>
              </a:lnSpc>
              <a:tabLst>
                <a:tab pos="4395470" algn="l"/>
              </a:tabLst>
              <a:defRPr/>
            </a:pP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с</a:t>
            </a:r>
            <a:r>
              <a:rPr sz="2400" b="1" spc="-8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помощью</a:t>
            </a:r>
            <a:r>
              <a:rPr sz="2400" b="1" spc="-9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которого</a:t>
            </a:r>
            <a:r>
              <a:rPr sz="2400" b="1" spc="-6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можно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	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добывать</a:t>
            </a:r>
            <a:endParaRPr sz="2400">
              <a:latin typeface="Arial"/>
              <a:cs typeface="Arial"/>
            </a:endParaRPr>
          </a:p>
          <a:p>
            <a:pPr marL="87630" algn="ctr">
              <a:lnSpc>
                <a:spcPts val="2855"/>
              </a:lnSpc>
              <a:defRPr/>
            </a:pP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драгоценные</a:t>
            </a:r>
            <a:r>
              <a:rPr sz="2400" b="1" spc="-11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камни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2429255" y="2142744"/>
            <a:ext cx="5071872" cy="380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321053" y="125095"/>
            <a:ext cx="5861050" cy="1116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В</a:t>
            </a:r>
            <a:r>
              <a:rPr sz="2400" b="1" spc="-6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какой</a:t>
            </a:r>
            <a:r>
              <a:rPr sz="2400" b="1" spc="-5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сказке</a:t>
            </a:r>
            <a:r>
              <a:rPr sz="2400" b="1" spc="-5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на</a:t>
            </a:r>
            <a:r>
              <a:rPr sz="2400" b="1" spc="-5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трех</a:t>
            </a:r>
            <a:r>
              <a:rPr sz="2400" b="1" spc="-2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сундуках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ts val="2830"/>
              </a:lnSpc>
              <a:spcBef>
                <a:spcPts val="135"/>
              </a:spcBef>
              <a:tabLst>
                <a:tab pos="2855595" algn="l"/>
              </a:tabLst>
              <a:defRPr/>
            </a:pP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с</a:t>
            </a:r>
            <a:r>
              <a:rPr sz="2400" b="1" spc="-4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медными,</a:t>
            </a:r>
            <a:r>
              <a:rPr sz="2400" b="1" spc="-5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серебряными</a:t>
            </a:r>
            <a:r>
              <a:rPr sz="2400" b="1" spc="-3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и</a:t>
            </a:r>
            <a:r>
              <a:rPr sz="2400" b="1" spc="-4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золотыми 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монетами</a:t>
            </a:r>
            <a:r>
              <a:rPr sz="2400" b="1" spc="-14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сидели</a:t>
            </a:r>
            <a:r>
              <a:rPr sz="2400" b="1">
                <a:solidFill>
                  <a:srgbClr val="E36C09"/>
                </a:solidFill>
                <a:latin typeface="Arial"/>
                <a:cs typeface="Arial"/>
              </a:rPr>
              <a:t>	</a:t>
            </a:r>
            <a:r>
              <a:rPr sz="2400" b="1" spc="-10">
                <a:solidFill>
                  <a:srgbClr val="E36C09"/>
                </a:solidFill>
                <a:latin typeface="Arial"/>
                <a:cs typeface="Arial"/>
              </a:rPr>
              <a:t>собаки.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2357627" y="1714500"/>
            <a:ext cx="4428744" cy="4410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3440" marR="593725" indent="470534">
              <a:lnSpc>
                <a:spcPct val="100000"/>
              </a:lnSpc>
              <a:spcBef>
                <a:spcPts val="100"/>
              </a:spcBef>
              <a:defRPr/>
            </a:pPr>
            <a:r>
              <a:rPr sz="3200" b="1">
                <a:solidFill>
                  <a:srgbClr val="E36C09"/>
                </a:solidFill>
                <a:latin typeface="Arial"/>
                <a:cs typeface="Arial"/>
              </a:rPr>
              <a:t>Что</a:t>
            </a:r>
            <a:r>
              <a:rPr sz="3200" b="1" spc="-5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E36C09"/>
                </a:solidFill>
                <a:latin typeface="Arial"/>
                <a:cs typeface="Arial"/>
              </a:rPr>
              <a:t>нашла</a:t>
            </a:r>
            <a:r>
              <a:rPr sz="3200" b="1" spc="-4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200" b="1" spc="-10">
                <a:solidFill>
                  <a:srgbClr val="E36C09"/>
                </a:solidFill>
                <a:latin typeface="Arial"/>
                <a:cs typeface="Arial"/>
              </a:rPr>
              <a:t>Муха, когда</a:t>
            </a:r>
            <a:r>
              <a:rPr sz="3200" b="1" spc="-9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E36C09"/>
                </a:solidFill>
                <a:latin typeface="Arial"/>
                <a:cs typeface="Arial"/>
              </a:rPr>
              <a:t>пошла</a:t>
            </a:r>
            <a:r>
              <a:rPr sz="3200" b="1" spc="-7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E36C09"/>
                </a:solidFill>
                <a:latin typeface="Arial"/>
                <a:cs typeface="Arial"/>
              </a:rPr>
              <a:t>по</a:t>
            </a:r>
            <a:r>
              <a:rPr sz="3200" b="1" spc="-5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200" b="1" spc="-20">
                <a:solidFill>
                  <a:srgbClr val="E36C09"/>
                </a:solidFill>
                <a:latin typeface="Arial"/>
                <a:cs typeface="Arial"/>
              </a:rPr>
              <a:t>полю</a:t>
            </a:r>
            <a:endParaRPr sz="3200">
              <a:latin typeface="Arial"/>
              <a:cs typeface="Arial"/>
            </a:endParaRPr>
          </a:p>
          <a:p>
            <a:pPr marL="266700">
              <a:lnSpc>
                <a:spcPts val="3779"/>
              </a:lnSpc>
              <a:defRPr/>
            </a:pPr>
            <a:r>
              <a:rPr sz="3200" b="1">
                <a:solidFill>
                  <a:srgbClr val="E36C09"/>
                </a:solidFill>
                <a:latin typeface="Arial"/>
                <a:cs typeface="Arial"/>
              </a:rPr>
              <a:t>в</a:t>
            </a:r>
            <a:r>
              <a:rPr sz="3200" b="1" spc="-20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E36C09"/>
                </a:solidFill>
                <a:latin typeface="Arial"/>
                <a:cs typeface="Arial"/>
              </a:rPr>
              <a:t>сказке</a:t>
            </a:r>
            <a:r>
              <a:rPr sz="3200" b="1" spc="-25">
                <a:solidFill>
                  <a:srgbClr val="E36C09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E36C09"/>
                </a:solidFill>
                <a:latin typeface="Arial"/>
                <a:cs typeface="Arial"/>
              </a:rPr>
              <a:t>«Муха-</a:t>
            </a:r>
            <a:r>
              <a:rPr sz="3200" b="1" spc="-10">
                <a:solidFill>
                  <a:srgbClr val="E36C09"/>
                </a:solidFill>
                <a:latin typeface="Arial"/>
                <a:cs typeface="Arial"/>
              </a:rPr>
              <a:t>Цокотуха»?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1071372" y="1691639"/>
            <a:ext cx="7072883" cy="4509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97637" y="984961"/>
            <a:ext cx="894397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  <a:spcBef>
                <a:spcPts val="95"/>
              </a:spcBef>
              <a:defRPr/>
            </a:pPr>
            <a:r>
              <a:rPr sz="4000" b="1" spc="-30">
                <a:solidFill>
                  <a:srgbClr val="FF0000"/>
                </a:solidFill>
                <a:latin typeface="Times New Roman"/>
                <a:cs typeface="Times New Roman"/>
              </a:rPr>
              <a:t>Герой</a:t>
            </a:r>
            <a:r>
              <a:rPr sz="4000" b="1" spc="-1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>
                <a:solidFill>
                  <a:srgbClr val="FF0000"/>
                </a:solidFill>
                <a:latin typeface="Times New Roman"/>
                <a:cs typeface="Times New Roman"/>
              </a:rPr>
              <a:t>этой</a:t>
            </a:r>
            <a:r>
              <a:rPr sz="4000" b="1" spc="-1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>
                <a:solidFill>
                  <a:srgbClr val="FF0000"/>
                </a:solidFill>
                <a:latin typeface="Times New Roman"/>
                <a:cs typeface="Times New Roman"/>
              </a:rPr>
              <a:t>сказки</a:t>
            </a:r>
            <a:r>
              <a:rPr sz="4000" b="1" spc="-10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sz="4000" b="1" spc="-9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0">
                <a:solidFill>
                  <a:srgbClr val="FF0000"/>
                </a:solidFill>
                <a:latin typeface="Times New Roman"/>
                <a:cs typeface="Times New Roman"/>
              </a:rPr>
              <a:t>помощью </a:t>
            </a:r>
            <a:r>
              <a:rPr sz="4000" b="1">
                <a:solidFill>
                  <a:srgbClr val="FF0000"/>
                </a:solidFill>
                <a:latin typeface="Times New Roman"/>
                <a:cs typeface="Times New Roman"/>
              </a:rPr>
              <a:t>рекламы</a:t>
            </a:r>
            <a:r>
              <a:rPr sz="4000" b="1" spc="-1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>
                <a:solidFill>
                  <a:srgbClr val="FF0000"/>
                </a:solidFill>
                <a:latin typeface="Times New Roman"/>
                <a:cs typeface="Times New Roman"/>
              </a:rPr>
              <a:t>помог</a:t>
            </a:r>
            <a:r>
              <a:rPr sz="4000" b="1" spc="-1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0">
                <a:solidFill>
                  <a:srgbClr val="FF0000"/>
                </a:solidFill>
                <a:latin typeface="Times New Roman"/>
                <a:cs typeface="Times New Roman"/>
              </a:rPr>
              <a:t>простому</a:t>
            </a:r>
            <a:r>
              <a:rPr sz="4000" b="1" spc="-18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0">
                <a:solidFill>
                  <a:srgbClr val="FF0000"/>
                </a:solidFill>
                <a:latin typeface="Times New Roman"/>
                <a:cs typeface="Times New Roman"/>
              </a:rPr>
              <a:t>крестьянину </a:t>
            </a:r>
            <a:r>
              <a:rPr sz="4000" b="1">
                <a:solidFill>
                  <a:srgbClr val="FF0000"/>
                </a:solidFill>
                <a:latin typeface="Times New Roman"/>
                <a:cs typeface="Times New Roman"/>
              </a:rPr>
              <a:t>занять</a:t>
            </a:r>
            <a:r>
              <a:rPr sz="4000" b="1" spc="-1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>
                <a:solidFill>
                  <a:srgbClr val="FF0000"/>
                </a:solidFill>
                <a:latin typeface="Times New Roman"/>
                <a:cs typeface="Times New Roman"/>
              </a:rPr>
              <a:t>высокий</a:t>
            </a:r>
            <a:r>
              <a:rPr sz="4000" b="1" spc="-1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25">
                <a:solidFill>
                  <a:srgbClr val="FF0000"/>
                </a:solidFill>
                <a:latin typeface="Times New Roman"/>
                <a:cs typeface="Times New Roman"/>
              </a:rPr>
              <a:t>статус</a:t>
            </a:r>
            <a:r>
              <a:rPr sz="4000" b="1" spc="-14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4000" b="1" spc="-13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0">
                <a:solidFill>
                  <a:srgbClr val="FF0000"/>
                </a:solidFill>
                <a:latin typeface="Times New Roman"/>
                <a:cs typeface="Times New Roman"/>
              </a:rPr>
              <a:t>обществе.</a:t>
            </a:r>
            <a:endParaRPr sz="40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3662910" y="2929127"/>
            <a:ext cx="2148320" cy="3060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493649" rIns="0" bIns="0" rtlCol="0">
            <a:spAutoFit/>
          </a:bodyPr>
          <a:lstStyle/>
          <a:p>
            <a:pPr marL="1491615">
              <a:lnSpc>
                <a:spcPct val="100000"/>
              </a:lnSpc>
              <a:spcBef>
                <a:spcPts val="105"/>
              </a:spcBef>
              <a:defRPr/>
            </a:pPr>
            <a:r>
              <a:rPr sz="3200" b="1">
                <a:latin typeface="Times New Roman"/>
                <a:cs typeface="Times New Roman"/>
              </a:rPr>
              <a:t>Денежные</a:t>
            </a:r>
            <a:r>
              <a:rPr sz="3200" b="1" spc="-85">
                <a:latin typeface="Times New Roman"/>
                <a:cs typeface="Times New Roman"/>
              </a:rPr>
              <a:t> </a:t>
            </a:r>
            <a:r>
              <a:rPr sz="3200" b="1" spc="-10">
                <a:latin typeface="Times New Roman"/>
                <a:cs typeface="Times New Roman"/>
              </a:rPr>
              <a:t>пословицы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1816529" y="1856891"/>
            <a:ext cx="5371481" cy="48548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493649" rIns="0" bIns="0" rtlCol="0">
            <a:spAutoFit/>
          </a:bodyPr>
          <a:lstStyle/>
          <a:p>
            <a:pPr marL="1491615">
              <a:lnSpc>
                <a:spcPct val="100000"/>
              </a:lnSpc>
              <a:spcBef>
                <a:spcPts val="105"/>
              </a:spcBef>
              <a:defRPr/>
            </a:pPr>
            <a:r>
              <a:rPr sz="3200" b="1">
                <a:latin typeface="Times New Roman"/>
                <a:cs typeface="Times New Roman"/>
              </a:rPr>
              <a:t>Денежные</a:t>
            </a:r>
            <a:r>
              <a:rPr sz="3200" b="1" spc="-85">
                <a:latin typeface="Times New Roman"/>
                <a:cs typeface="Times New Roman"/>
              </a:rPr>
              <a:t> </a:t>
            </a:r>
            <a:r>
              <a:rPr sz="3200" b="1" spc="-10">
                <a:latin typeface="Times New Roman"/>
                <a:cs typeface="Times New Roman"/>
              </a:rPr>
              <a:t>пословицы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1459991" y="1269491"/>
            <a:ext cx="6190488" cy="4642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 bwMode="auto">
          <a:xfrm>
            <a:off x="1714626" y="-82169"/>
            <a:ext cx="59664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 marR="159385"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3600" b="1">
                <a:solidFill>
                  <a:srgbClr val="404040"/>
                </a:solidFill>
                <a:latin typeface="Times New Roman"/>
                <a:cs typeface="Times New Roman"/>
              </a:rPr>
              <a:t>Давай</a:t>
            </a:r>
            <a:r>
              <a:rPr sz="3600" b="1" spc="-1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>
                <a:solidFill>
                  <a:srgbClr val="404040"/>
                </a:solidFill>
                <a:latin typeface="Times New Roman"/>
                <a:cs typeface="Times New Roman"/>
              </a:rPr>
              <a:t>детям</a:t>
            </a:r>
            <a:r>
              <a:rPr sz="3600" b="1" spc="-1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spc="-10">
                <a:solidFill>
                  <a:srgbClr val="404040"/>
                </a:solidFill>
                <a:latin typeface="Times New Roman"/>
                <a:cs typeface="Times New Roman"/>
              </a:rPr>
              <a:t>столько</a:t>
            </a:r>
            <a:r>
              <a:rPr sz="3600" b="1" spc="-1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spc="-35">
                <a:solidFill>
                  <a:srgbClr val="404040"/>
                </a:solidFill>
                <a:latin typeface="Times New Roman"/>
                <a:cs typeface="Times New Roman"/>
              </a:rPr>
              <a:t>денег, </a:t>
            </a:r>
            <a:r>
              <a:rPr sz="3600" b="1">
                <a:solidFill>
                  <a:srgbClr val="404040"/>
                </a:solidFill>
                <a:latin typeface="Times New Roman"/>
                <a:cs typeface="Times New Roman"/>
              </a:rPr>
              <a:t>чтобы</a:t>
            </a:r>
            <a:r>
              <a:rPr sz="3600" b="1" spc="-9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>
                <a:solidFill>
                  <a:srgbClr val="404040"/>
                </a:solidFill>
                <a:latin typeface="Times New Roman"/>
                <a:cs typeface="Times New Roman"/>
              </a:rPr>
              <a:t>они</a:t>
            </a:r>
            <a:r>
              <a:rPr sz="3600" b="1" spc="-9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>
                <a:solidFill>
                  <a:srgbClr val="404040"/>
                </a:solidFill>
                <a:latin typeface="Times New Roman"/>
                <a:cs typeface="Times New Roman"/>
              </a:rPr>
              <a:t>делали</a:t>
            </a:r>
            <a:r>
              <a:rPr sz="3600" b="1" spc="-8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spc="-20">
                <a:solidFill>
                  <a:srgbClr val="404040"/>
                </a:solidFill>
                <a:latin typeface="Times New Roman"/>
                <a:cs typeface="Times New Roman"/>
              </a:rPr>
              <a:t>что-</a:t>
            </a:r>
            <a:r>
              <a:rPr sz="3600" b="1" spc="-25">
                <a:solidFill>
                  <a:srgbClr val="404040"/>
                </a:solidFill>
                <a:latin typeface="Times New Roman"/>
                <a:cs typeface="Times New Roman"/>
              </a:rPr>
              <a:t>то,</a:t>
            </a:r>
            <a:endParaRPr sz="3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defRPr/>
            </a:pPr>
            <a:r>
              <a:rPr sz="3600" b="1">
                <a:solidFill>
                  <a:srgbClr val="404040"/>
                </a:solidFill>
                <a:latin typeface="Times New Roman"/>
                <a:cs typeface="Times New Roman"/>
              </a:rPr>
              <a:t>а</a:t>
            </a:r>
            <a:r>
              <a:rPr sz="3600" b="1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3600" b="1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spc="-10">
                <a:solidFill>
                  <a:srgbClr val="404040"/>
                </a:solidFill>
                <a:latin typeface="Times New Roman"/>
                <a:cs typeface="Times New Roman"/>
              </a:rPr>
              <a:t>столько,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sz="3600" b="1">
                <a:solidFill>
                  <a:srgbClr val="404040"/>
                </a:solidFill>
                <a:latin typeface="Times New Roman"/>
                <a:cs typeface="Times New Roman"/>
              </a:rPr>
              <a:t>чтобы</a:t>
            </a:r>
            <a:r>
              <a:rPr sz="3600" b="1" spc="-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>
                <a:solidFill>
                  <a:srgbClr val="404040"/>
                </a:solidFill>
                <a:latin typeface="Times New Roman"/>
                <a:cs typeface="Times New Roman"/>
              </a:rPr>
              <a:t>они</a:t>
            </a:r>
            <a:r>
              <a:rPr sz="3600" b="1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>
                <a:solidFill>
                  <a:srgbClr val="404040"/>
                </a:solidFill>
                <a:latin typeface="Times New Roman"/>
                <a:cs typeface="Times New Roman"/>
              </a:rPr>
              <a:t>не</a:t>
            </a:r>
            <a:r>
              <a:rPr sz="3600" b="1" spc="-6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>
                <a:solidFill>
                  <a:srgbClr val="404040"/>
                </a:solidFill>
                <a:latin typeface="Times New Roman"/>
                <a:cs typeface="Times New Roman"/>
              </a:rPr>
              <a:t>делали</a:t>
            </a:r>
            <a:r>
              <a:rPr sz="3600" b="1" spc="-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3600" b="1" spc="-10">
                <a:solidFill>
                  <a:srgbClr val="404040"/>
                </a:solidFill>
                <a:latin typeface="Times New Roman"/>
                <a:cs typeface="Times New Roman"/>
              </a:rPr>
              <a:t>ничего.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2623347" y="2487888"/>
            <a:ext cx="3766265" cy="35192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493649" rIns="0" bIns="0" rtlCol="0">
            <a:spAutoFit/>
          </a:bodyPr>
          <a:lstStyle/>
          <a:p>
            <a:pPr marL="1491615">
              <a:lnSpc>
                <a:spcPct val="100000"/>
              </a:lnSpc>
              <a:spcBef>
                <a:spcPts val="105"/>
              </a:spcBef>
              <a:defRPr/>
            </a:pPr>
            <a:r>
              <a:rPr sz="3200" b="1">
                <a:latin typeface="Times New Roman"/>
                <a:cs typeface="Times New Roman"/>
              </a:rPr>
              <a:t>Денежные</a:t>
            </a:r>
            <a:r>
              <a:rPr sz="3200" b="1" spc="-85">
                <a:latin typeface="Times New Roman"/>
                <a:cs typeface="Times New Roman"/>
              </a:rPr>
              <a:t> </a:t>
            </a:r>
            <a:r>
              <a:rPr sz="3200" b="1" spc="-10">
                <a:latin typeface="Times New Roman"/>
                <a:cs typeface="Times New Roman"/>
              </a:rPr>
              <a:t>пословицы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2508611" y="2276855"/>
            <a:ext cx="4430161" cy="3365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493649" rIns="0" bIns="0" rtlCol="0">
            <a:spAutoFit/>
          </a:bodyPr>
          <a:lstStyle/>
          <a:p>
            <a:pPr marL="1491615">
              <a:lnSpc>
                <a:spcPct val="100000"/>
              </a:lnSpc>
              <a:spcBef>
                <a:spcPts val="105"/>
              </a:spcBef>
              <a:defRPr/>
            </a:pPr>
            <a:r>
              <a:rPr sz="3200" b="1">
                <a:latin typeface="Times New Roman"/>
                <a:cs typeface="Times New Roman"/>
              </a:rPr>
              <a:t>Денежные</a:t>
            </a:r>
            <a:r>
              <a:rPr sz="3200" b="1" spc="-85">
                <a:latin typeface="Times New Roman"/>
                <a:cs typeface="Times New Roman"/>
              </a:rPr>
              <a:t> </a:t>
            </a:r>
            <a:r>
              <a:rPr sz="3200" b="1" spc="-10">
                <a:latin typeface="Times New Roman"/>
                <a:cs typeface="Times New Roman"/>
              </a:rPr>
              <a:t>пословицы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1360932" y="1269491"/>
            <a:ext cx="6422136" cy="4823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493649" rIns="0" bIns="0" rtlCol="0">
            <a:spAutoFit/>
          </a:bodyPr>
          <a:lstStyle/>
          <a:p>
            <a:pPr marL="1491615">
              <a:lnSpc>
                <a:spcPct val="100000"/>
              </a:lnSpc>
              <a:spcBef>
                <a:spcPts val="105"/>
              </a:spcBef>
              <a:defRPr/>
            </a:pPr>
            <a:r>
              <a:rPr sz="3200" b="1">
                <a:latin typeface="Times New Roman"/>
                <a:cs typeface="Times New Roman"/>
              </a:rPr>
              <a:t>Денежные</a:t>
            </a:r>
            <a:r>
              <a:rPr sz="3200" b="1" spc="-85">
                <a:latin typeface="Times New Roman"/>
                <a:cs typeface="Times New Roman"/>
              </a:rPr>
              <a:t> </a:t>
            </a:r>
            <a:r>
              <a:rPr sz="3200" b="1" spc="-10">
                <a:latin typeface="Times New Roman"/>
                <a:cs typeface="Times New Roman"/>
              </a:rPr>
              <a:t>пословицы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1403603" y="1917192"/>
            <a:ext cx="6336792" cy="3168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493649" rIns="0" bIns="0" rtlCol="0">
            <a:spAutoFit/>
          </a:bodyPr>
          <a:lstStyle/>
          <a:p>
            <a:pPr marL="1491615">
              <a:lnSpc>
                <a:spcPct val="100000"/>
              </a:lnSpc>
              <a:spcBef>
                <a:spcPts val="105"/>
              </a:spcBef>
              <a:defRPr/>
            </a:pPr>
            <a:r>
              <a:rPr sz="3200" b="1">
                <a:latin typeface="Times New Roman"/>
                <a:cs typeface="Times New Roman"/>
              </a:rPr>
              <a:t>Денежные</a:t>
            </a:r>
            <a:r>
              <a:rPr sz="3200" b="1" spc="-85">
                <a:latin typeface="Times New Roman"/>
                <a:cs typeface="Times New Roman"/>
              </a:rPr>
              <a:t> </a:t>
            </a:r>
            <a:r>
              <a:rPr sz="3200" b="1" spc="-10">
                <a:latin typeface="Times New Roman"/>
                <a:cs typeface="Times New Roman"/>
              </a:rPr>
              <a:t>пословицы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1691639" y="1700782"/>
            <a:ext cx="5760720" cy="3240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972311" y="1412747"/>
            <a:ext cx="7127748" cy="460857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275336" rIns="0" bIns="0" rtlCol="0">
            <a:spAutoFit/>
          </a:bodyPr>
          <a:lstStyle/>
          <a:p>
            <a:pPr marL="1704975">
              <a:lnSpc>
                <a:spcPct val="100000"/>
              </a:lnSpc>
              <a:spcBef>
                <a:spcPts val="100"/>
              </a:spcBef>
              <a:defRPr/>
            </a:pPr>
            <a:r>
              <a:rPr b="1" spc="-10">
                <a:latin typeface="Times New Roman"/>
                <a:cs typeface="Times New Roman"/>
              </a:rPr>
              <a:t>Яблоко</a:t>
            </a:r>
            <a:r>
              <a:rPr b="1" spc="-105">
                <a:latin typeface="Times New Roman"/>
                <a:cs typeface="Times New Roman"/>
              </a:rPr>
              <a:t> </a:t>
            </a:r>
            <a:r>
              <a:rPr b="1">
                <a:latin typeface="Times New Roman"/>
                <a:cs typeface="Times New Roman"/>
              </a:rPr>
              <a:t>-</a:t>
            </a:r>
            <a:r>
              <a:rPr b="1" spc="-95">
                <a:latin typeface="Times New Roman"/>
                <a:cs typeface="Times New Roman"/>
              </a:rPr>
              <a:t> </a:t>
            </a:r>
            <a:r>
              <a:rPr b="1" spc="-20">
                <a:latin typeface="Times New Roman"/>
                <a:cs typeface="Times New Roman"/>
              </a:rPr>
              <a:t>груша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786383" y="260604"/>
            <a:ext cx="7571232" cy="5472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2484120" y="1053083"/>
            <a:ext cx="4189476" cy="4968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2051304" y="1196338"/>
            <a:ext cx="4104132" cy="5544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2339339" y="1124711"/>
            <a:ext cx="4700016" cy="47000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2627375" y="1269491"/>
            <a:ext cx="3889248" cy="4968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 bwMode="auto">
          <a:xfrm>
            <a:off x="330200" y="1294638"/>
            <a:ext cx="838200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>
                <a:solidFill>
                  <a:srgbClr val="FF0000"/>
                </a:solidFill>
                <a:latin typeface="Times New Roman"/>
                <a:cs typeface="Times New Roman"/>
              </a:rPr>
              <a:t>Цель</a:t>
            </a:r>
            <a:r>
              <a:rPr sz="1800" b="1" spc="-7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FF0000"/>
                </a:solidFill>
                <a:latin typeface="Times New Roman"/>
                <a:cs typeface="Times New Roman"/>
              </a:rPr>
              <a:t>мастер</a:t>
            </a:r>
            <a:r>
              <a:rPr sz="1800" b="1" spc="-5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>
                <a:solidFill>
                  <a:srgbClr val="FF0000"/>
                </a:solidFill>
                <a:latin typeface="Times New Roman"/>
                <a:cs typeface="Times New Roman"/>
              </a:rPr>
              <a:t>класса:</a:t>
            </a:r>
            <a:r>
              <a:rPr sz="1800" b="1" spc="-6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Повышение</a:t>
            </a:r>
            <a:r>
              <a:rPr sz="1800" spc="-6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профессионального</a:t>
            </a:r>
            <a:r>
              <a:rPr sz="1800" spc="-60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мастерства</a:t>
            </a:r>
            <a:r>
              <a:rPr sz="1800" spc="-95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педагогов</a:t>
            </a:r>
            <a:r>
              <a:rPr sz="1800" spc="-55">
                <a:latin typeface="Times New Roman"/>
                <a:cs typeface="Times New Roman"/>
              </a:rPr>
              <a:t> </a:t>
            </a:r>
            <a:r>
              <a:rPr sz="1800" spc="-5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12700" marR="155575">
              <a:lnSpc>
                <a:spcPct val="100000"/>
              </a:lnSpc>
              <a:defRPr/>
            </a:pPr>
            <a:r>
              <a:rPr sz="1800" spc="-10">
                <a:latin typeface="Times New Roman"/>
                <a:cs typeface="Times New Roman"/>
              </a:rPr>
              <a:t>участников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мастер-</a:t>
            </a:r>
            <a:r>
              <a:rPr sz="1800">
                <a:latin typeface="Times New Roman"/>
                <a:cs typeface="Times New Roman"/>
              </a:rPr>
              <a:t>класса</a:t>
            </a:r>
            <a:r>
              <a:rPr sz="1800" spc="-6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в</a:t>
            </a:r>
            <a:r>
              <a:rPr sz="1800" spc="-15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использовании современных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форм</a:t>
            </a:r>
            <a:r>
              <a:rPr sz="1800" spc="-3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и</a:t>
            </a:r>
            <a:r>
              <a:rPr sz="1800" spc="-2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методов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работы</a:t>
            </a:r>
            <a:r>
              <a:rPr sz="1800" spc="-20">
                <a:latin typeface="Times New Roman"/>
                <a:cs typeface="Times New Roman"/>
              </a:rPr>
              <a:t> </a:t>
            </a:r>
            <a:r>
              <a:rPr sz="1800" spc="-25">
                <a:latin typeface="Times New Roman"/>
                <a:cs typeface="Times New Roman"/>
              </a:rPr>
              <a:t>по </a:t>
            </a:r>
            <a:r>
              <a:rPr sz="1800" spc="-10">
                <a:latin typeface="Times New Roman"/>
                <a:cs typeface="Times New Roman"/>
              </a:rPr>
              <a:t>формированию</a:t>
            </a:r>
            <a:r>
              <a:rPr sz="1800" spc="-3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финансовой</a:t>
            </a:r>
            <a:r>
              <a:rPr sz="1800" spc="-3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грамотности</a:t>
            </a:r>
            <a:r>
              <a:rPr sz="1800" spc="-55">
                <a:latin typeface="Times New Roman"/>
                <a:cs typeface="Times New Roman"/>
              </a:rPr>
              <a:t> </a:t>
            </a:r>
            <a:r>
              <a:rPr sz="1800" spc="-20">
                <a:latin typeface="Times New Roman"/>
                <a:cs typeface="Times New Roman"/>
              </a:rPr>
              <a:t>дошкольников</a:t>
            </a:r>
            <a:r>
              <a:rPr sz="1800" spc="-1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в</a:t>
            </a:r>
            <a:r>
              <a:rPr sz="1800" spc="-2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условиях</a:t>
            </a:r>
            <a:r>
              <a:rPr sz="1800" spc="-55">
                <a:latin typeface="Times New Roman"/>
                <a:cs typeface="Times New Roman"/>
              </a:rPr>
              <a:t> </a:t>
            </a:r>
            <a:r>
              <a:rPr sz="1800" spc="-20">
                <a:latin typeface="Times New Roman"/>
                <a:cs typeface="Times New Roman"/>
              </a:rPr>
              <a:t>ДОУ.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defRPr/>
            </a:pPr>
            <a:r>
              <a:rPr sz="1800" b="1" spc="-10">
                <a:solidFill>
                  <a:srgbClr val="FF0000"/>
                </a:solidFill>
                <a:latin typeface="Times New Roman"/>
                <a:cs typeface="Times New Roman"/>
              </a:rPr>
              <a:t>Задачи:</a:t>
            </a:r>
            <a:endParaRPr sz="1800">
              <a:latin typeface="Times New Roman"/>
              <a:cs typeface="Times New Roman"/>
            </a:endParaRPr>
          </a:p>
          <a:p>
            <a:pPr marL="12700" marR="770890" indent="286385">
              <a:lnSpc>
                <a:spcPct val="100000"/>
              </a:lnSpc>
              <a:buChar char="-"/>
              <a:tabLst>
                <a:tab pos="299085" algn="l"/>
              </a:tabLst>
              <a:defRPr/>
            </a:pPr>
            <a:r>
              <a:rPr sz="1800" spc="-20">
                <a:latin typeface="Times New Roman"/>
                <a:cs typeface="Times New Roman"/>
              </a:rPr>
              <a:t>познакомить</a:t>
            </a:r>
            <a:r>
              <a:rPr sz="1800">
                <a:latin typeface="Times New Roman"/>
                <a:cs typeface="Times New Roman"/>
              </a:rPr>
              <a:t> </a:t>
            </a:r>
            <a:r>
              <a:rPr sz="1800" spc="-20">
                <a:latin typeface="Times New Roman"/>
                <a:cs typeface="Times New Roman"/>
              </a:rPr>
              <a:t>педагогов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с</a:t>
            </a:r>
            <a:r>
              <a:rPr sz="1800" spc="-15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необходимостью</a:t>
            </a:r>
            <a:r>
              <a:rPr sz="1800" spc="-20">
                <a:latin typeface="Times New Roman"/>
                <a:cs typeface="Times New Roman"/>
              </a:rPr>
              <a:t> экономического</a:t>
            </a:r>
            <a:r>
              <a:rPr sz="1800" spc="-1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воспитания,</a:t>
            </a:r>
            <a:r>
              <a:rPr sz="1800" spc="-25">
                <a:latin typeface="Times New Roman"/>
                <a:cs typeface="Times New Roman"/>
              </a:rPr>
              <a:t> его </a:t>
            </a:r>
            <a:r>
              <a:rPr sz="1800" spc="-10">
                <a:latin typeface="Times New Roman"/>
                <a:cs typeface="Times New Roman"/>
              </a:rPr>
              <a:t>возможностями;</a:t>
            </a:r>
            <a:endParaRPr sz="1800">
              <a:latin typeface="Times New Roman"/>
              <a:cs typeface="Times New Roman"/>
            </a:endParaRPr>
          </a:p>
          <a:p>
            <a:pPr marL="12700" marR="5080" indent="131445">
              <a:lnSpc>
                <a:spcPct val="100000"/>
              </a:lnSpc>
              <a:buChar char="-"/>
              <a:tabLst>
                <a:tab pos="144145" algn="l"/>
              </a:tabLst>
              <a:defRPr/>
            </a:pPr>
            <a:r>
              <a:rPr sz="1800" spc="-10">
                <a:latin typeface="Times New Roman"/>
                <a:cs typeface="Times New Roman"/>
              </a:rPr>
              <a:t>способствовать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развитию</a:t>
            </a:r>
            <a:r>
              <a:rPr sz="1800" spc="-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интереса</a:t>
            </a:r>
            <a:r>
              <a:rPr sz="1800" spc="-3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к</a:t>
            </a:r>
            <a:r>
              <a:rPr sz="1800" spc="-1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играм</a:t>
            </a:r>
            <a:r>
              <a:rPr sz="1800" spc="-25">
                <a:latin typeface="Times New Roman"/>
                <a:cs typeface="Times New Roman"/>
              </a:rPr>
              <a:t> </a:t>
            </a:r>
            <a:r>
              <a:rPr sz="1800" spc="-20">
                <a:latin typeface="Times New Roman"/>
                <a:cs typeface="Times New Roman"/>
              </a:rPr>
              <a:t>экономического</a:t>
            </a:r>
            <a:r>
              <a:rPr sz="1800" spc="-1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содержания</a:t>
            </a:r>
            <a:r>
              <a:rPr sz="1800" spc="-2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и</a:t>
            </a:r>
            <a:r>
              <a:rPr sz="1800" spc="-20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введению </a:t>
            </a:r>
            <a:r>
              <a:rPr sz="1800">
                <a:latin typeface="Times New Roman"/>
                <a:cs typeface="Times New Roman"/>
              </a:rPr>
              <a:t>их</a:t>
            </a:r>
            <a:r>
              <a:rPr sz="1800" spc="-1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в</a:t>
            </a:r>
            <a:r>
              <a:rPr sz="1800" spc="-2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практическую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деятельность</a:t>
            </a:r>
            <a:r>
              <a:rPr sz="1800" spc="-30">
                <a:latin typeface="Times New Roman"/>
                <a:cs typeface="Times New Roman"/>
              </a:rPr>
              <a:t> </a:t>
            </a:r>
            <a:r>
              <a:rPr sz="1800" spc="-20">
                <a:latin typeface="Times New Roman"/>
                <a:cs typeface="Times New Roman"/>
              </a:rPr>
              <a:t>педагогов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 spc="-20">
                <a:latin typeface="Times New Roman"/>
                <a:cs typeface="Times New Roman"/>
              </a:rPr>
              <a:t>ДОУ;</a:t>
            </a:r>
            <a:endParaRPr sz="1800">
              <a:latin typeface="Times New Roman"/>
              <a:cs typeface="Times New Roman"/>
            </a:endParaRPr>
          </a:p>
          <a:p>
            <a:pPr marL="12700" marR="131445" indent="286385">
              <a:lnSpc>
                <a:spcPct val="100000"/>
              </a:lnSpc>
              <a:buChar char="-"/>
              <a:tabLst>
                <a:tab pos="299085" algn="l"/>
              </a:tabLst>
              <a:defRPr/>
            </a:pPr>
            <a:r>
              <a:rPr sz="1800" spc="-20">
                <a:latin typeface="Times New Roman"/>
                <a:cs typeface="Times New Roman"/>
              </a:rPr>
              <a:t>побудить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участников</a:t>
            </a:r>
            <a:r>
              <a:rPr sz="1800" spc="-55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мастер-</a:t>
            </a:r>
            <a:r>
              <a:rPr sz="1800">
                <a:latin typeface="Times New Roman"/>
                <a:cs typeface="Times New Roman"/>
              </a:rPr>
              <a:t>класса</a:t>
            </a:r>
            <a:r>
              <a:rPr sz="1800" spc="-4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к</a:t>
            </a:r>
            <a:r>
              <a:rPr sz="1800" spc="-25">
                <a:latin typeface="Times New Roman"/>
                <a:cs typeface="Times New Roman"/>
              </a:rPr>
              <a:t> </a:t>
            </a:r>
            <a:r>
              <a:rPr sz="1800" spc="-20">
                <a:latin typeface="Times New Roman"/>
                <a:cs typeface="Times New Roman"/>
              </a:rPr>
              <a:t>широкому</a:t>
            </a:r>
            <a:r>
              <a:rPr sz="1800" spc="-30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использованию</a:t>
            </a:r>
            <a:r>
              <a:rPr sz="1800" spc="10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современных </a:t>
            </a:r>
            <a:r>
              <a:rPr sz="1800">
                <a:latin typeface="Times New Roman"/>
                <a:cs typeface="Times New Roman"/>
              </a:rPr>
              <a:t>форм</a:t>
            </a:r>
            <a:r>
              <a:rPr sz="1800" spc="-5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и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методов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работы</a:t>
            </a:r>
            <a:r>
              <a:rPr sz="1800" spc="-3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по</a:t>
            </a:r>
            <a:r>
              <a:rPr sz="1800" spc="-35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формированию</a:t>
            </a:r>
            <a:r>
              <a:rPr sz="1800" spc="-4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финансовой</a:t>
            </a:r>
            <a:r>
              <a:rPr sz="1800" spc="-5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грамотности</a:t>
            </a:r>
            <a:r>
              <a:rPr sz="1800" spc="355">
                <a:latin typeface="Times New Roman"/>
                <a:cs typeface="Times New Roman"/>
              </a:rPr>
              <a:t> </a:t>
            </a:r>
            <a:r>
              <a:rPr sz="1800" spc="-10">
                <a:latin typeface="Times New Roman"/>
                <a:cs typeface="Times New Roman"/>
              </a:rPr>
              <a:t>дошкольников </a:t>
            </a:r>
            <a:r>
              <a:rPr sz="1800">
                <a:latin typeface="Times New Roman"/>
                <a:cs typeface="Times New Roman"/>
              </a:rPr>
              <a:t>в</a:t>
            </a:r>
            <a:r>
              <a:rPr sz="1800" spc="-10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условиях</a:t>
            </a:r>
            <a:r>
              <a:rPr sz="1800" spc="-30">
                <a:latin typeface="Times New Roman"/>
                <a:cs typeface="Times New Roman"/>
              </a:rPr>
              <a:t> </a:t>
            </a:r>
            <a:r>
              <a:rPr sz="1800" spc="-20">
                <a:latin typeface="Times New Roman"/>
                <a:cs typeface="Times New Roman"/>
              </a:rPr>
              <a:t>ДОУ.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1260347" y="5824268"/>
            <a:ext cx="609600" cy="5902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202895" rIns="0" bIns="0" rtlCol="0">
            <a:spAutoFit/>
          </a:bodyPr>
          <a:lstStyle/>
          <a:p>
            <a:pPr marL="1955800">
              <a:lnSpc>
                <a:spcPct val="100000"/>
              </a:lnSpc>
              <a:spcBef>
                <a:spcPts val="100"/>
              </a:spcBef>
              <a:defRPr/>
            </a:pPr>
            <a:r>
              <a:rPr/>
              <a:t>«Черный</a:t>
            </a:r>
            <a:r>
              <a:rPr spc="-30"/>
              <a:t> </a:t>
            </a:r>
            <a:r>
              <a:rPr spc="-10"/>
              <a:t>ящик»</a:t>
            </a:r>
            <a:endParaRPr/>
          </a:p>
        </p:txBody>
      </p:sp>
      <p:pic>
        <p:nvPicPr>
          <p:cNvPr id="4" name="object 4" descr=""/>
          <p:cNvPicPr/>
          <p:nvPr/>
        </p:nvPicPr>
        <p:blipFill>
          <a:blip r:embed="rId3"/>
          <a:stretch/>
        </p:blipFill>
        <p:spPr bwMode="auto">
          <a:xfrm>
            <a:off x="2852895" y="1921764"/>
            <a:ext cx="3428274" cy="3314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 bwMode="auto">
          <a:xfrm>
            <a:off x="141528" y="2114549"/>
            <a:ext cx="8771255" cy="18694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defRPr/>
            </a:pPr>
            <a:r>
              <a:rPr sz="4000" b="1">
                <a:solidFill>
                  <a:srgbClr val="FF0000"/>
                </a:solidFill>
                <a:latin typeface="Segoe Print"/>
                <a:cs typeface="Segoe Print"/>
              </a:rPr>
              <a:t>Играйте</a:t>
            </a:r>
            <a:r>
              <a:rPr sz="4000" b="1" spc="-9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4000" b="1">
                <a:solidFill>
                  <a:srgbClr val="FF0000"/>
                </a:solidFill>
                <a:latin typeface="Segoe Print"/>
                <a:cs typeface="Segoe Print"/>
              </a:rPr>
              <a:t>с</a:t>
            </a:r>
            <a:r>
              <a:rPr sz="4000" b="1" spc="-105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4000" b="1">
                <a:solidFill>
                  <a:srgbClr val="FF0000"/>
                </a:solidFill>
                <a:latin typeface="Segoe Print"/>
                <a:cs typeface="Segoe Print"/>
              </a:rPr>
              <a:t>детьми</a:t>
            </a:r>
            <a:r>
              <a:rPr sz="4000" b="1" spc="-10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4000" b="1">
                <a:solidFill>
                  <a:srgbClr val="FF0000"/>
                </a:solidFill>
                <a:latin typeface="Segoe Print"/>
                <a:cs typeface="Segoe Print"/>
              </a:rPr>
              <a:t>в</a:t>
            </a:r>
            <a:r>
              <a:rPr sz="4000" b="1" spc="-11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4000" b="1" spc="-10">
                <a:solidFill>
                  <a:srgbClr val="FF0000"/>
                </a:solidFill>
                <a:latin typeface="Segoe Print"/>
                <a:cs typeface="Segoe Print"/>
              </a:rPr>
              <a:t>экономику!</a:t>
            </a:r>
            <a:endParaRPr sz="4000">
              <a:latin typeface="Segoe Print"/>
              <a:cs typeface="Segoe Print"/>
            </a:endParaRPr>
          </a:p>
          <a:p>
            <a:pPr marR="194945" algn="ctr">
              <a:lnSpc>
                <a:spcPct val="100000"/>
              </a:lnSpc>
              <a:defRPr/>
            </a:pPr>
            <a:r>
              <a:rPr sz="4000" b="1">
                <a:solidFill>
                  <a:srgbClr val="FF0000"/>
                </a:solidFill>
                <a:latin typeface="Segoe Print"/>
                <a:cs typeface="Segoe Print"/>
              </a:rPr>
              <a:t>Я</a:t>
            </a:r>
            <a:r>
              <a:rPr sz="4000" b="1" spc="-4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4000" b="1">
                <a:solidFill>
                  <a:srgbClr val="FF0000"/>
                </a:solidFill>
                <a:latin typeface="Segoe Print"/>
                <a:cs typeface="Segoe Print"/>
              </a:rPr>
              <a:t>благодарю</a:t>
            </a:r>
            <a:r>
              <a:rPr sz="4000" b="1" spc="-4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4000" b="1" spc="-10">
                <a:solidFill>
                  <a:srgbClr val="FF0000"/>
                </a:solidFill>
                <a:latin typeface="Segoe Print"/>
                <a:cs typeface="Segoe Print"/>
              </a:rPr>
              <a:t>всех!</a:t>
            </a:r>
            <a:endParaRPr sz="4000">
              <a:latin typeface="Segoe Print"/>
              <a:cs typeface="Segoe Print"/>
            </a:endParaRPr>
          </a:p>
          <a:p>
            <a:pPr marL="2540" algn="ctr">
              <a:lnSpc>
                <a:spcPct val="100000"/>
              </a:lnSpc>
              <a:spcBef>
                <a:spcPts val="120"/>
              </a:spcBef>
              <a:defRPr/>
            </a:pPr>
            <a:r>
              <a:rPr sz="4000" b="1">
                <a:solidFill>
                  <a:srgbClr val="FF0000"/>
                </a:solidFill>
                <a:latin typeface="Segoe Print"/>
                <a:cs typeface="Segoe Print"/>
              </a:rPr>
              <a:t>Спасибо</a:t>
            </a:r>
            <a:r>
              <a:rPr sz="4000" b="1" spc="-10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4000" b="1">
                <a:solidFill>
                  <a:srgbClr val="FF0000"/>
                </a:solidFill>
                <a:latin typeface="Segoe Print"/>
                <a:cs typeface="Segoe Print"/>
              </a:rPr>
              <a:t>за</a:t>
            </a:r>
            <a:r>
              <a:rPr sz="4000" b="1" spc="-110">
                <a:solidFill>
                  <a:srgbClr val="FF0000"/>
                </a:solidFill>
                <a:latin typeface="Segoe Print"/>
                <a:cs typeface="Segoe Print"/>
              </a:rPr>
              <a:t> </a:t>
            </a:r>
            <a:r>
              <a:rPr sz="4000" b="1" spc="-10">
                <a:solidFill>
                  <a:srgbClr val="FF0000"/>
                </a:solidFill>
                <a:latin typeface="Segoe Print"/>
                <a:cs typeface="Segoe Print"/>
              </a:rPr>
              <a:t>внимание</a:t>
            </a:r>
            <a:r>
              <a:rPr sz="4000" b="1" spc="-10">
                <a:solidFill>
                  <a:srgbClr val="FF0000"/>
                </a:solidFill>
                <a:latin typeface="Times New Roman"/>
                <a:cs typeface="Times New Roman"/>
              </a:rPr>
              <a:t>!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 bwMode="auto">
          <a:xfrm>
            <a:off x="762406" y="554863"/>
            <a:ext cx="1173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latin typeface="Times New Roman"/>
                <a:cs typeface="Times New Roman"/>
              </a:rPr>
              <a:t>Банк</a:t>
            </a:r>
            <a:r>
              <a:rPr sz="1400" spc="-10">
                <a:latin typeface="Times New Roman"/>
                <a:cs typeface="Times New Roman"/>
              </a:rPr>
              <a:t> вложений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 bwMode="auto">
          <a:xfrm>
            <a:off x="2779014" y="2304414"/>
            <a:ext cx="1254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latin typeface="Times New Roman"/>
                <a:cs typeface="Times New Roman"/>
              </a:rPr>
              <a:t>Замок</a:t>
            </a:r>
            <a:r>
              <a:rPr sz="1400" spc="-20">
                <a:latin typeface="Times New Roman"/>
                <a:cs typeface="Times New Roman"/>
              </a:rPr>
              <a:t> </a:t>
            </a:r>
            <a:r>
              <a:rPr sz="1400" spc="-10">
                <a:latin typeface="Times New Roman"/>
                <a:cs typeface="Times New Roman"/>
              </a:rPr>
              <a:t>экономии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 bwMode="auto">
          <a:xfrm>
            <a:off x="5130800" y="1727657"/>
            <a:ext cx="131000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latin typeface="Times New Roman"/>
                <a:cs typeface="Times New Roman"/>
              </a:rPr>
              <a:t>Деревня</a:t>
            </a:r>
            <a:r>
              <a:rPr sz="1400" spc="-30">
                <a:latin typeface="Times New Roman"/>
                <a:cs typeface="Times New Roman"/>
              </a:rPr>
              <a:t> </a:t>
            </a:r>
            <a:r>
              <a:rPr sz="1400" spc="-10">
                <a:latin typeface="Times New Roman"/>
                <a:cs typeface="Times New Roman"/>
              </a:rPr>
              <a:t>доходов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 bwMode="auto">
          <a:xfrm>
            <a:off x="6131178" y="247014"/>
            <a:ext cx="9861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>
                <a:latin typeface="Times New Roman"/>
                <a:cs typeface="Times New Roman"/>
              </a:rPr>
              <a:t>Дом</a:t>
            </a:r>
            <a:r>
              <a:rPr sz="1400" spc="-50">
                <a:latin typeface="Times New Roman"/>
                <a:cs typeface="Times New Roman"/>
              </a:rPr>
              <a:t> </a:t>
            </a:r>
            <a:r>
              <a:rPr sz="1400" spc="-10">
                <a:latin typeface="Times New Roman"/>
                <a:cs typeface="Times New Roman"/>
              </a:rPr>
              <a:t>кредита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 bwMode="auto">
          <a:xfrm>
            <a:off x="1828038" y="4338320"/>
            <a:ext cx="92392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0">
                <a:latin typeface="Times New Roman"/>
                <a:cs typeface="Times New Roman"/>
              </a:rPr>
              <a:t>Крепость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-10">
                <a:latin typeface="Times New Roman"/>
                <a:cs typeface="Times New Roman"/>
              </a:rPr>
              <a:t>инвестиций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 bwMode="auto">
          <a:xfrm>
            <a:off x="6579869" y="3456813"/>
            <a:ext cx="11620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latin typeface="Times New Roman"/>
                <a:cs typeface="Times New Roman"/>
              </a:rPr>
              <a:t>Башня</a:t>
            </a:r>
            <a:r>
              <a:rPr sz="1400" spc="-15">
                <a:latin typeface="Times New Roman"/>
                <a:cs typeface="Times New Roman"/>
              </a:rPr>
              <a:t> </a:t>
            </a:r>
            <a:r>
              <a:rPr sz="1400" spc="-10">
                <a:latin typeface="Times New Roman"/>
                <a:cs typeface="Times New Roman"/>
              </a:rPr>
              <a:t>налогов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/>
          <a:stretch/>
        </p:blipFill>
        <p:spPr bwMode="auto">
          <a:xfrm>
            <a:off x="3997959" y="4205220"/>
            <a:ext cx="1224406" cy="90957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 bwMode="auto">
          <a:xfrm>
            <a:off x="7608569" y="2304414"/>
            <a:ext cx="6680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">
                <a:latin typeface="Times New Roman"/>
                <a:cs typeface="Times New Roman"/>
              </a:rPr>
              <a:t>Вихрь проблем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/>
          <a:stretch/>
        </p:blipFill>
        <p:spPr bwMode="auto">
          <a:xfrm>
            <a:off x="7668768" y="1679448"/>
            <a:ext cx="1373124" cy="10302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 bwMode="auto">
          <a:xfrm>
            <a:off x="2193163" y="77850"/>
            <a:ext cx="33369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800" b="1">
                <a:latin typeface="Malgun Gothic"/>
                <a:cs typeface="Malgun Gothic"/>
              </a:rPr>
              <a:t>Страна</a:t>
            </a:r>
            <a:r>
              <a:rPr sz="2800" b="1" spc="-105">
                <a:latin typeface="Malgun Gothic"/>
                <a:cs typeface="Malgun Gothic"/>
              </a:rPr>
              <a:t> </a:t>
            </a:r>
            <a:r>
              <a:rPr sz="2800" b="1" spc="-10">
                <a:latin typeface="Malgun Gothic"/>
                <a:cs typeface="Malgun Gothic"/>
              </a:rPr>
              <a:t>Экономика</a:t>
            </a:r>
            <a:endParaRPr sz="2800">
              <a:latin typeface="Malgun Gothic"/>
              <a:cs typeface="Malgun Gothic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/>
          <a:stretch/>
        </p:blipFill>
        <p:spPr bwMode="auto">
          <a:xfrm>
            <a:off x="1990344" y="0"/>
            <a:ext cx="3738245" cy="7327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 bwMode="auto">
          <a:xfrm>
            <a:off x="1283588" y="4414570"/>
            <a:ext cx="6874509" cy="212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3800" b="1" spc="-10">
                <a:solidFill>
                  <a:srgbClr val="FF0000"/>
                </a:solidFill>
                <a:latin typeface="Arial"/>
                <a:cs typeface="Arial"/>
              </a:rPr>
              <a:t>Загадки</a:t>
            </a:r>
            <a:endParaRPr sz="13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2988564" y="1557527"/>
            <a:ext cx="3383279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159255" y="1282141"/>
            <a:ext cx="71418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800" b="1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sz="2800" b="1" spc="-1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FF0000"/>
                </a:solidFill>
                <a:latin typeface="Arial"/>
                <a:cs typeface="Arial"/>
              </a:rPr>
              <a:t>товаре</a:t>
            </a:r>
            <a:r>
              <a:rPr sz="2800" b="1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FF0000"/>
                </a:solidFill>
                <a:latin typeface="Arial"/>
                <a:cs typeface="Arial"/>
              </a:rPr>
              <a:t>быть</a:t>
            </a:r>
            <a:r>
              <a:rPr sz="2800" b="1" spc="-9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>
                <a:solidFill>
                  <a:srgbClr val="FF0000"/>
                </a:solidFill>
                <a:latin typeface="Arial"/>
                <a:cs typeface="Arial"/>
              </a:rPr>
              <a:t>должна,</a:t>
            </a:r>
            <a:r>
              <a:rPr sz="2800" b="1" spc="-1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>
                <a:solidFill>
                  <a:srgbClr val="FF0000"/>
                </a:solidFill>
                <a:latin typeface="Arial"/>
                <a:cs typeface="Arial"/>
              </a:rPr>
              <a:t>обязательно</a:t>
            </a:r>
            <a:r>
              <a:rPr sz="2800" b="1" spc="-9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 bwMode="auto">
          <a:xfrm>
            <a:off x="2093976" y="2308923"/>
            <a:ext cx="5243195" cy="3775710"/>
            <a:chOff x="2093976" y="2308923"/>
            <a:chExt cx="5243195" cy="3775710"/>
          </a:xfrm>
        </p:grpSpPr>
        <p:pic>
          <p:nvPicPr>
            <p:cNvPr id="4" name="object 4" descr=""/>
            <p:cNvPicPr/>
            <p:nvPr/>
          </p:nvPicPr>
          <p:blipFill>
            <a:blip r:embed="rId2"/>
            <a:stretch/>
          </p:blipFill>
          <p:spPr bwMode="auto">
            <a:xfrm>
              <a:off x="2093976" y="2308923"/>
              <a:ext cx="5242814" cy="377545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/>
            <a:stretch/>
          </p:blipFill>
          <p:spPr bwMode="auto">
            <a:xfrm>
              <a:off x="2286000" y="2500883"/>
              <a:ext cx="4887467" cy="341985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178763" y="1242186"/>
            <a:ext cx="66389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1380" marR="5080" indent="-869315">
              <a:lnSpc>
                <a:spcPct val="100000"/>
              </a:lnSpc>
              <a:spcBef>
                <a:spcPts val="100"/>
              </a:spcBef>
              <a:defRPr/>
            </a:pP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Коль</a:t>
            </a:r>
            <a:r>
              <a:rPr b="1" spc="-1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трудиться</a:t>
            </a:r>
            <a:r>
              <a:rPr b="1" spc="-19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круглый</a:t>
            </a:r>
            <a:r>
              <a:rPr b="1" spc="-19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20">
                <a:solidFill>
                  <a:srgbClr val="FF0000"/>
                </a:solidFill>
                <a:latin typeface="Arial"/>
                <a:cs typeface="Arial"/>
              </a:rPr>
              <a:t>год, </a:t>
            </a:r>
            <a:r>
              <a:rPr b="1" spc="-10">
                <a:solidFill>
                  <a:srgbClr val="FF0000"/>
                </a:solidFill>
                <a:latin typeface="Arial"/>
                <a:cs typeface="Arial"/>
              </a:rPr>
              <a:t>будет</a:t>
            </a:r>
            <a:r>
              <a:rPr b="1" spc="-2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кругленьким</a:t>
            </a:r>
            <a:r>
              <a:rPr b="1" spc="-2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/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3218161" y="3190013"/>
            <a:ext cx="3166485" cy="279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507363" y="958341"/>
            <a:ext cx="61836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7390" marR="5080" indent="-695325">
              <a:lnSpc>
                <a:spcPct val="100000"/>
              </a:lnSpc>
              <a:spcBef>
                <a:spcPts val="105"/>
              </a:spcBef>
              <a:defRPr/>
            </a:pPr>
            <a:r>
              <a:rPr sz="3200" b="1">
                <a:solidFill>
                  <a:srgbClr val="FF0000"/>
                </a:solidFill>
                <a:latin typeface="Arial"/>
                <a:cs typeface="Arial"/>
              </a:rPr>
              <a:t>Журчат</a:t>
            </a:r>
            <a:r>
              <a:rPr sz="3200" b="1" spc="-1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FF0000"/>
                </a:solidFill>
                <a:latin typeface="Arial"/>
                <a:cs typeface="Arial"/>
              </a:rPr>
              <a:t>ручьи,</a:t>
            </a:r>
            <a:r>
              <a:rPr sz="3200" b="1" spc="-114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FF0000"/>
                </a:solidFill>
                <a:latin typeface="Arial"/>
                <a:cs typeface="Arial"/>
              </a:rPr>
              <a:t>промокли</a:t>
            </a:r>
            <a:r>
              <a:rPr sz="3200" b="1" spc="-1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10">
                <a:solidFill>
                  <a:srgbClr val="FF0000"/>
                </a:solidFill>
                <a:latin typeface="Arial"/>
                <a:cs typeface="Arial"/>
              </a:rPr>
              <a:t>ноги, </a:t>
            </a:r>
            <a:r>
              <a:rPr sz="3200" b="1">
                <a:solidFill>
                  <a:srgbClr val="FF0000"/>
                </a:solidFill>
                <a:latin typeface="Arial"/>
                <a:cs typeface="Arial"/>
              </a:rPr>
              <a:t>весной</a:t>
            </a:r>
            <a:r>
              <a:rPr sz="3200" b="1" spc="-8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FF0000"/>
                </a:solidFill>
                <a:latin typeface="Arial"/>
                <a:cs typeface="Arial"/>
              </a:rPr>
              <a:t>пора</a:t>
            </a:r>
            <a:r>
              <a:rPr sz="3200" b="1" spc="-6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>
                <a:solidFill>
                  <a:srgbClr val="FF0000"/>
                </a:solidFill>
                <a:latin typeface="Arial"/>
                <a:cs typeface="Arial"/>
              </a:rPr>
              <a:t>платить</a:t>
            </a:r>
            <a:r>
              <a:rPr sz="3200" b="1" spc="-7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b="1" spc="-5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1929383" y="2286000"/>
            <a:ext cx="5475732" cy="3651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1254353" y="1176604"/>
            <a:ext cx="690689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815">
              <a:lnSpc>
                <a:spcPct val="100000"/>
              </a:lnSpc>
              <a:spcBef>
                <a:spcPts val="100"/>
              </a:spcBef>
              <a:defRPr/>
            </a:pP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Дела</a:t>
            </a:r>
            <a:r>
              <a:rPr b="1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b="1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нас</a:t>
            </a:r>
            <a:r>
              <a:rPr b="1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пойдут</a:t>
            </a:r>
            <a:r>
              <a:rPr b="1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на</a:t>
            </a:r>
            <a:r>
              <a:rPr b="1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лад:</a:t>
            </a:r>
            <a:r>
              <a:rPr b="1" spc="1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25">
                <a:solidFill>
                  <a:srgbClr val="FF0000"/>
                </a:solidFill>
                <a:latin typeface="Arial"/>
                <a:cs typeface="Arial"/>
              </a:rPr>
              <a:t>мы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b="1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лучший</a:t>
            </a:r>
            <a:r>
              <a:rPr b="1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банк</a:t>
            </a:r>
            <a:r>
              <a:rPr b="1" spc="-5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внесли</a:t>
            </a:r>
            <a:r>
              <a:rPr b="1" spc="-5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>
                <a:solidFill>
                  <a:srgbClr val="FF0000"/>
                </a:solidFill>
                <a:latin typeface="Arial"/>
                <a:cs typeface="Arial"/>
              </a:rPr>
              <a:t>свой</a:t>
            </a:r>
            <a:r>
              <a:rPr b="1" spc="-6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0">
                <a:solidFill>
                  <a:srgbClr val="FF0000"/>
                </a:solidFill>
                <a:latin typeface="Arial"/>
                <a:cs typeface="Arial"/>
              </a:rPr>
              <a:t>…</a:t>
            </a:r>
            <a:endParaRPr/>
          </a:p>
        </p:txBody>
      </p:sp>
      <p:pic>
        <p:nvPicPr>
          <p:cNvPr id="3" name="object 3" descr=""/>
          <p:cNvPicPr/>
          <p:nvPr/>
        </p:nvPicPr>
        <p:blipFill>
          <a:blip r:embed="rId2"/>
          <a:stretch/>
        </p:blipFill>
        <p:spPr bwMode="auto">
          <a:xfrm>
            <a:off x="1345826" y="2731731"/>
            <a:ext cx="6083673" cy="3566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Р7-Офис/2024.3.2.551</Application>
  <DocSecurity>0</DocSecurity>
  <PresentationFormat>On-screen Show (4:3)</PresentationFormat>
  <Paragraphs>0</Paragraphs>
  <Slides>31</Slides>
  <Notes>31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Наталья</dc:creator>
  <cp:keywords/>
  <dc:description/>
  <dc:identifier/>
  <dc:language/>
  <cp:lastModifiedBy/>
  <cp:revision>1</cp:revision>
  <dcterms:created xsi:type="dcterms:W3CDTF">2026-02-08T10:14:15Z</dcterms:created>
  <dcterms:modified xsi:type="dcterms:W3CDTF">2026-02-08T10:16:55Z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2026-02-08T00:00:00Z</vt:filetime>
  </property>
  <property fmtid="{D5CDD505-2E9C-101B-9397-08002B2CF9AE}" pid="5" name="Producer">
    <vt:lpwstr>Microsoft® PowerPoint® 2016</vt:lpwstr>
  </property>
</Properties>
</file>