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7" r:id="rId22"/>
    <p:sldId id="275" r:id="rId23"/>
    <p:sldId id="278" r:id="rId24"/>
    <p:sldId id="283" r:id="rId25"/>
    <p:sldId id="279" r:id="rId26"/>
    <p:sldId id="284" r:id="rId27"/>
    <p:sldId id="280" r:id="rId28"/>
    <p:sldId id="285" r:id="rId29"/>
    <p:sldId id="281" r:id="rId30"/>
    <p:sldId id="286" r:id="rId31"/>
    <p:sldId id="282" r:id="rId32"/>
    <p:sldId id="287" r:id="rId33"/>
    <p:sldId id="288" r:id="rId34"/>
    <p:sldId id="293" r:id="rId35"/>
    <p:sldId id="289" r:id="rId36"/>
    <p:sldId id="294" r:id="rId37"/>
    <p:sldId id="290" r:id="rId38"/>
    <p:sldId id="295" r:id="rId39"/>
    <p:sldId id="291" r:id="rId40"/>
    <p:sldId id="296" r:id="rId41"/>
    <p:sldId id="292" r:id="rId42"/>
    <p:sldId id="297" r:id="rId43"/>
    <p:sldId id="298" r:id="rId44"/>
    <p:sldId id="303" r:id="rId45"/>
    <p:sldId id="299" r:id="rId46"/>
    <p:sldId id="304" r:id="rId47"/>
    <p:sldId id="300" r:id="rId48"/>
    <p:sldId id="305" r:id="rId49"/>
    <p:sldId id="301" r:id="rId50"/>
    <p:sldId id="306" r:id="rId51"/>
    <p:sldId id="302" r:id="rId52"/>
    <p:sldId id="307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митрий" initials="Д" lastIdx="1" clrIdx="0">
    <p:extLst>
      <p:ext uri="{19B8F6BF-5375-455C-9EA6-DF929625EA0E}">
        <p15:presenceInfo xmlns:p15="http://schemas.microsoft.com/office/powerpoint/2012/main" userId="b057bf12004240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50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31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8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349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927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74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DE525E-CF54-4EF3-B871-C1F5612F26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609" y="2599901"/>
            <a:ext cx="10772775" cy="1658198"/>
          </a:xfrm>
        </p:spPr>
        <p:txBody>
          <a:bodyPr/>
          <a:lstStyle>
            <a:lvl1pPr algn="ctr"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Вопрос </a:t>
            </a:r>
          </a:p>
        </p:txBody>
      </p:sp>
      <p:sp>
        <p:nvSpPr>
          <p:cNvPr id="6" name="Управляющая кнопка: &quot;Пустой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9E10F4-4368-4016-BD48-7DBB8EA1A447}"/>
              </a:ext>
            </a:extLst>
          </p:cNvPr>
          <p:cNvSpPr/>
          <p:nvPr userDrawn="1"/>
        </p:nvSpPr>
        <p:spPr>
          <a:xfrm>
            <a:off x="3951314" y="5681558"/>
            <a:ext cx="4289367" cy="73152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 ответ </a:t>
            </a:r>
          </a:p>
        </p:txBody>
      </p:sp>
    </p:spTree>
    <p:extLst>
      <p:ext uri="{BB962C8B-B14F-4D97-AF65-F5344CB8AC3E}">
        <p14:creationId xmlns:p14="http://schemas.microsoft.com/office/powerpoint/2010/main" val="171684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льный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F8523-E8E8-45DA-A772-522B5A3117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612" y="2599901"/>
            <a:ext cx="10772775" cy="1658198"/>
          </a:xfrm>
        </p:spPr>
        <p:txBody>
          <a:bodyPr/>
          <a:lstStyle>
            <a:lvl1pPr algn="ctr"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Ответ </a:t>
            </a:r>
          </a:p>
        </p:txBody>
      </p:sp>
      <p:sp>
        <p:nvSpPr>
          <p:cNvPr id="6" name="Управляющая кнопка: &quot;Пустой&quot;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D64E1D3-ADA8-4167-A1A6-A43D94A29CCE}"/>
              </a:ext>
            </a:extLst>
          </p:cNvPr>
          <p:cNvSpPr/>
          <p:nvPr userDrawn="1"/>
        </p:nvSpPr>
        <p:spPr>
          <a:xfrm>
            <a:off x="4017818" y="5892955"/>
            <a:ext cx="4156364" cy="46551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Вернуться к выбору тем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54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64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89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28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91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53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70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B4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24B7BE2-D400-4C45-AB94-58BD7AAF340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3A5CC76-C79F-4B53-ADD3-69D22E5E56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24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21.xml"/><Relationship Id="rId26" Type="http://schemas.openxmlformats.org/officeDocument/2006/relationships/slide" Target="slide45.xml"/><Relationship Id="rId3" Type="http://schemas.openxmlformats.org/officeDocument/2006/relationships/slide" Target="slide13.xml"/><Relationship Id="rId21" Type="http://schemas.openxmlformats.org/officeDocument/2006/relationships/slide" Target="slide51.xml"/><Relationship Id="rId7" Type="http://schemas.openxmlformats.org/officeDocument/2006/relationships/slide" Target="slide17.xml"/><Relationship Id="rId12" Type="http://schemas.openxmlformats.org/officeDocument/2006/relationships/slide" Target="slide9.xml"/><Relationship Id="rId17" Type="http://schemas.openxmlformats.org/officeDocument/2006/relationships/slide" Target="slide49.xml"/><Relationship Id="rId25" Type="http://schemas.openxmlformats.org/officeDocument/2006/relationships/slide" Target="slide35.xml"/><Relationship Id="rId2" Type="http://schemas.openxmlformats.org/officeDocument/2006/relationships/slide" Target="slide3.xml"/><Relationship Id="rId16" Type="http://schemas.openxmlformats.org/officeDocument/2006/relationships/slide" Target="slide11.xml"/><Relationship Id="rId20" Type="http://schemas.openxmlformats.org/officeDocument/2006/relationships/slide" Target="slide4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3.xml"/><Relationship Id="rId11" Type="http://schemas.openxmlformats.org/officeDocument/2006/relationships/slide" Target="slide47.xml"/><Relationship Id="rId24" Type="http://schemas.openxmlformats.org/officeDocument/2006/relationships/slide" Target="slide25.xml"/><Relationship Id="rId5" Type="http://schemas.openxmlformats.org/officeDocument/2006/relationships/slide" Target="slide33.xml"/><Relationship Id="rId15" Type="http://schemas.openxmlformats.org/officeDocument/2006/relationships/slide" Target="slide39.xml"/><Relationship Id="rId23" Type="http://schemas.openxmlformats.org/officeDocument/2006/relationships/slide" Target="slide15.xml"/><Relationship Id="rId10" Type="http://schemas.openxmlformats.org/officeDocument/2006/relationships/slide" Target="slide37.xml"/><Relationship Id="rId19" Type="http://schemas.openxmlformats.org/officeDocument/2006/relationships/slide" Target="slide31.xml"/><Relationship Id="rId4" Type="http://schemas.openxmlformats.org/officeDocument/2006/relationships/slide" Target="slide23.xml"/><Relationship Id="rId9" Type="http://schemas.openxmlformats.org/officeDocument/2006/relationships/slide" Target="slide27.xml"/><Relationship Id="rId14" Type="http://schemas.openxmlformats.org/officeDocument/2006/relationships/slide" Target="slide29.xml"/><Relationship Id="rId22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16C0DA-2E5F-4C5F-B09B-1480B652E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1900" y="2606040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ru-RU" sz="1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СВОЯ ИГРА</a:t>
            </a:r>
          </a:p>
        </p:txBody>
      </p:sp>
    </p:spTree>
    <p:extLst>
      <p:ext uri="{BB962C8B-B14F-4D97-AF65-F5344CB8AC3E}">
        <p14:creationId xmlns:p14="http://schemas.microsoft.com/office/powerpoint/2010/main" val="366821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F6E89-BCD7-487F-A4E8-15882A1E8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Продуктивная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01281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9EC08-D6BB-4002-9458-1D4D321F6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В чем заключается основная цель художественно-эстетического развития дошкольников?</a:t>
            </a:r>
          </a:p>
        </p:txBody>
      </p:sp>
    </p:spTree>
    <p:extLst>
      <p:ext uri="{BB962C8B-B14F-4D97-AF65-F5344CB8AC3E}">
        <p14:creationId xmlns:p14="http://schemas.microsoft.com/office/powerpoint/2010/main" val="202696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F6E89-BCD7-487F-A4E8-15882A1E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2344189"/>
            <a:ext cx="10772775" cy="191391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Формирование эстетического отношения к миру и развитие творческих способностей</a:t>
            </a:r>
          </a:p>
        </p:txBody>
      </p:sp>
    </p:spTree>
    <p:extLst>
      <p:ext uri="{BB962C8B-B14F-4D97-AF65-F5344CB8AC3E}">
        <p14:creationId xmlns:p14="http://schemas.microsoft.com/office/powerpoint/2010/main" val="147467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3EFC6-4876-4A89-90C5-2AFA8E52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Какой жанр литературы наиболее популярен у дошкольников?</a:t>
            </a:r>
          </a:p>
        </p:txBody>
      </p:sp>
    </p:spTree>
    <p:extLst>
      <p:ext uri="{BB962C8B-B14F-4D97-AF65-F5344CB8AC3E}">
        <p14:creationId xmlns:p14="http://schemas.microsoft.com/office/powerpoint/2010/main" val="311819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C2617-D3BF-4217-940D-81DEB18DC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Сказка </a:t>
            </a:r>
          </a:p>
        </p:txBody>
      </p:sp>
    </p:spTree>
    <p:extLst>
      <p:ext uri="{BB962C8B-B14F-4D97-AF65-F5344CB8AC3E}">
        <p14:creationId xmlns:p14="http://schemas.microsoft.com/office/powerpoint/2010/main" val="214082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59810-8A69-4521-A022-5245034A0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111433"/>
            <a:ext cx="10772775" cy="214666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Назовите музыкальный инструмент, часто используемый для развития чувства ритма у детей </a:t>
            </a:r>
          </a:p>
        </p:txBody>
      </p:sp>
    </p:spTree>
    <p:extLst>
      <p:ext uri="{BB962C8B-B14F-4D97-AF65-F5344CB8AC3E}">
        <p14:creationId xmlns:p14="http://schemas.microsoft.com/office/powerpoint/2010/main" val="416181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8F64B-11F9-4B36-9D09-D8E1B5F99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Бубен </a:t>
            </a:r>
          </a:p>
        </p:txBody>
      </p:sp>
    </p:spTree>
    <p:extLst>
      <p:ext uri="{BB962C8B-B14F-4D97-AF65-F5344CB8AC3E}">
        <p14:creationId xmlns:p14="http://schemas.microsoft.com/office/powerpoint/2010/main" val="308338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71597-77B2-4BDB-8990-458430FDD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244436"/>
            <a:ext cx="10772775" cy="201366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вид декоративно-прикладного искусства предполагает создание узоров из цветных кусочков бумаги?</a:t>
            </a:r>
          </a:p>
        </p:txBody>
      </p:sp>
    </p:spTree>
    <p:extLst>
      <p:ext uri="{BB962C8B-B14F-4D97-AF65-F5344CB8AC3E}">
        <p14:creationId xmlns:p14="http://schemas.microsoft.com/office/powerpoint/2010/main" val="59920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DF1C9-7874-41C2-A2A3-AC3275A2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Аппликация </a:t>
            </a:r>
          </a:p>
        </p:txBody>
      </p:sp>
    </p:spTree>
    <p:extLst>
      <p:ext uri="{BB962C8B-B14F-4D97-AF65-F5344CB8AC3E}">
        <p14:creationId xmlns:p14="http://schemas.microsoft.com/office/powerpoint/2010/main" val="215786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71597-77B2-4BDB-8990-458430FD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Каким способом можно познакомить детей с живописью, не посещая музей?</a:t>
            </a:r>
          </a:p>
        </p:txBody>
      </p:sp>
    </p:spTree>
    <p:extLst>
      <p:ext uri="{BB962C8B-B14F-4D97-AF65-F5344CB8AC3E}">
        <p14:creationId xmlns:p14="http://schemas.microsoft.com/office/powerpoint/2010/main" val="423417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B5C0035-1DA3-4548-9EB7-A83D97CBE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4691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37362917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15287434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03422083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5021242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13919931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9399278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И МЕТОДИКА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950917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ИСКУССТВА В ДОУ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439489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ВОЗРАСТНЫЕ ОСОБЕННОСТИ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01891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875637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СЕНСОРНОЕ РАЗВИТЕ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4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41144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68881" y="21613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2" action="ppaction://hlinksldjump"/>
              </a:rPr>
              <a:t>100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68881" y="1568026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3" action="ppaction://hlinksldjump"/>
              </a:rPr>
              <a:t>100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8881" y="296733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4" action="ppaction://hlinksldjump"/>
              </a:rPr>
              <a:t>100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8881" y="4339246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5" action="ppaction://hlinksldjump"/>
              </a:rPr>
              <a:t>100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8881" y="573855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6" action="ppaction://hlinksldjump"/>
              </a:rPr>
              <a:t>100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95536" y="1562554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7" action="ppaction://hlinksldjump"/>
              </a:rPr>
              <a:t>3</a:t>
            </a:r>
            <a:r>
              <a:rPr lang="en-US" sz="5400" dirty="0" smtClean="0">
                <a:solidFill>
                  <a:srgbClr val="FF9900"/>
                </a:solidFill>
                <a:hlinkClick r:id="rId7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59237" y="21613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8" action="ppaction://hlinksldjump"/>
              </a:rPr>
              <a:t>300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95536" y="296733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9" action="ppaction://hlinksldjump"/>
              </a:rPr>
              <a:t>3</a:t>
            </a:r>
            <a:r>
              <a:rPr lang="en-US" sz="5400" dirty="0" smtClean="0">
                <a:solidFill>
                  <a:srgbClr val="FF9900"/>
                </a:solidFill>
                <a:hlinkClick r:id="rId9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9237" y="433592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10" action="ppaction://hlinksldjump"/>
              </a:rPr>
              <a:t>3</a:t>
            </a:r>
            <a:r>
              <a:rPr lang="en-US" sz="5400" dirty="0" smtClean="0">
                <a:solidFill>
                  <a:srgbClr val="FF9900"/>
                </a:solidFill>
                <a:hlinkClick r:id="rId10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59237" y="573855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11" action="ppaction://hlinksldjump"/>
              </a:rPr>
              <a:t>3</a:t>
            </a:r>
            <a:r>
              <a:rPr lang="en-US" sz="5400" dirty="0" smtClean="0">
                <a:solidFill>
                  <a:srgbClr val="FF9900"/>
                </a:solidFill>
                <a:hlinkClick r:id="rId11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04415" y="21613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12" action="ppaction://hlinksldjump"/>
              </a:rPr>
              <a:t>400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91669" y="155667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13" action="ppaction://hlinksldjump"/>
              </a:rPr>
              <a:t>400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04415" y="2937979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14" action="ppaction://hlinksldjump"/>
              </a:rPr>
              <a:t>400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10788" y="430787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15" action="ppaction://hlinksldjump"/>
              </a:rPr>
              <a:t>400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255966" y="21613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16" action="ppaction://hlinksldjump"/>
              </a:rPr>
              <a:t>5</a:t>
            </a:r>
            <a:r>
              <a:rPr lang="en-US" sz="5400" dirty="0" smtClean="0">
                <a:solidFill>
                  <a:srgbClr val="FF9900"/>
                </a:solidFill>
                <a:hlinkClick r:id="rId16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40714" y="573855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9900"/>
                </a:solidFill>
                <a:hlinkClick r:id="rId17" action="ppaction://hlinksldjump"/>
              </a:rPr>
              <a:t>400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243636" y="155667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18" action="ppaction://hlinksldjump"/>
              </a:rPr>
              <a:t>5</a:t>
            </a:r>
            <a:r>
              <a:rPr lang="en-US" sz="5400" dirty="0" smtClean="0">
                <a:solidFill>
                  <a:srgbClr val="FF9900"/>
                </a:solidFill>
                <a:hlinkClick r:id="rId18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264972" y="2932274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19" action="ppaction://hlinksldjump"/>
              </a:rPr>
              <a:t>5</a:t>
            </a:r>
            <a:r>
              <a:rPr lang="en-US" sz="5400" dirty="0" smtClean="0">
                <a:solidFill>
                  <a:srgbClr val="FF9900"/>
                </a:solidFill>
                <a:hlinkClick r:id="rId19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64972" y="430787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20" action="ppaction://hlinksldjump"/>
              </a:rPr>
              <a:t>5</a:t>
            </a:r>
            <a:r>
              <a:rPr lang="en-US" sz="5400" dirty="0" smtClean="0">
                <a:solidFill>
                  <a:srgbClr val="FF9900"/>
                </a:solidFill>
                <a:hlinkClick r:id="rId20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236847" y="573855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900"/>
                </a:solidFill>
                <a:hlinkClick r:id="rId21" action="ppaction://hlinksldjump"/>
              </a:rPr>
              <a:t>5</a:t>
            </a:r>
            <a:r>
              <a:rPr lang="en-US" sz="5400" dirty="0" smtClean="0">
                <a:solidFill>
                  <a:srgbClr val="FF9900"/>
                </a:solidFill>
                <a:hlinkClick r:id="rId21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3" name="TextBox 32">
            <a:hlinkClick r:id="rId22" action="ppaction://hlinksldjump"/>
          </p:cNvPr>
          <p:cNvSpPr txBox="1"/>
          <p:nvPr/>
        </p:nvSpPr>
        <p:spPr>
          <a:xfrm>
            <a:off x="4395909" y="216133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rgbClr val="FF9900"/>
                </a:solidFill>
                <a:hlinkClick r:id="rId22" action="ppaction://hlinksldjump"/>
              </a:rPr>
              <a:t>2</a:t>
            </a:r>
            <a:r>
              <a:rPr lang="en-US" sz="5400" dirty="0" smtClean="0">
                <a:solidFill>
                  <a:srgbClr val="FF9900"/>
                </a:solidFill>
                <a:hlinkClick r:id="rId22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4" name="TextBox 33">
            <a:hlinkClick r:id="rId23" action="ppaction://hlinksldjump"/>
          </p:cNvPr>
          <p:cNvSpPr txBox="1"/>
          <p:nvPr/>
        </p:nvSpPr>
        <p:spPr>
          <a:xfrm>
            <a:off x="4407686" y="1568026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rgbClr val="FF9900"/>
                </a:solidFill>
                <a:hlinkClick r:id="rId23" action="ppaction://hlinksldjump"/>
              </a:rPr>
              <a:t>2</a:t>
            </a:r>
            <a:r>
              <a:rPr lang="en-US" sz="5400" dirty="0" smtClean="0">
                <a:solidFill>
                  <a:srgbClr val="FF9900"/>
                </a:solidFill>
                <a:hlinkClick r:id="rId23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77760" y="296733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rgbClr val="FF9900"/>
                </a:solidFill>
                <a:hlinkClick r:id="rId24" action="ppaction://hlinksldjump"/>
              </a:rPr>
              <a:t>2</a:t>
            </a:r>
            <a:r>
              <a:rPr lang="en-US" sz="5400" dirty="0" smtClean="0">
                <a:solidFill>
                  <a:srgbClr val="FF9900"/>
                </a:solidFill>
                <a:hlinkClick r:id="rId24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77760" y="430787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rgbClr val="FF9900"/>
                </a:solidFill>
                <a:hlinkClick r:id="rId25" action="ppaction://hlinksldjump"/>
              </a:rPr>
              <a:t>2</a:t>
            </a:r>
            <a:r>
              <a:rPr lang="en-US" sz="5400" dirty="0" smtClean="0">
                <a:solidFill>
                  <a:srgbClr val="FF9900"/>
                </a:solidFill>
                <a:hlinkClick r:id="rId25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65014" y="5738555"/>
            <a:ext cx="1945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rgbClr val="FF9900"/>
                </a:solidFill>
                <a:hlinkClick r:id="rId26" action="ppaction://hlinksldjump"/>
              </a:rPr>
              <a:t>2</a:t>
            </a:r>
            <a:r>
              <a:rPr lang="en-US" sz="5400" dirty="0" smtClean="0">
                <a:solidFill>
                  <a:srgbClr val="FF9900"/>
                </a:solidFill>
                <a:hlinkClick r:id="rId26" action="ppaction://hlinksldjump"/>
              </a:rPr>
              <a:t>00</a:t>
            </a:r>
            <a:endParaRPr lang="ru-RU" sz="5400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2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DF1C9-7874-41C2-A2A3-AC3275A2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Использовать репродукции картин</a:t>
            </a:r>
          </a:p>
        </p:txBody>
      </p:sp>
    </p:spTree>
    <p:extLst>
      <p:ext uri="{BB962C8B-B14F-4D97-AF65-F5344CB8AC3E}">
        <p14:creationId xmlns:p14="http://schemas.microsoft.com/office/powerpoint/2010/main" val="329502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71597-77B2-4BDB-8990-458430FD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Назовите вид театра, где персонажи управляются с помощью нитей</a:t>
            </a:r>
          </a:p>
        </p:txBody>
      </p:sp>
    </p:spTree>
    <p:extLst>
      <p:ext uri="{BB962C8B-B14F-4D97-AF65-F5344CB8AC3E}">
        <p14:creationId xmlns:p14="http://schemas.microsoft.com/office/powerpoint/2010/main" val="137167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DF1C9-7874-41C2-A2A3-AC3275A2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Кукольный театр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err="1">
                <a:solidFill>
                  <a:schemeClr val="bg1"/>
                </a:solidFill>
              </a:rPr>
              <a:t>Театр</a:t>
            </a:r>
            <a:r>
              <a:rPr lang="ru-RU" dirty="0">
                <a:solidFill>
                  <a:schemeClr val="bg1"/>
                </a:solidFill>
              </a:rPr>
              <a:t> марионеток</a:t>
            </a:r>
          </a:p>
        </p:txBody>
      </p:sp>
    </p:spTree>
    <p:extLst>
      <p:ext uri="{BB962C8B-B14F-4D97-AF65-F5344CB8AC3E}">
        <p14:creationId xmlns:p14="http://schemas.microsoft.com/office/powerpoint/2010/main" val="277428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3B956-EFF6-4A01-8B83-BA3C8283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177935"/>
            <a:ext cx="10772775" cy="208016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Назовите виды изобразительной деятельности для детей младшего дошкольного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190977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ED6F2-2862-4427-A754-AE8DF60D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Рисование, лепка, аппликация</a:t>
            </a:r>
          </a:p>
        </p:txBody>
      </p:sp>
    </p:spTree>
    <p:extLst>
      <p:ext uri="{BB962C8B-B14F-4D97-AF65-F5344CB8AC3E}">
        <p14:creationId xmlns:p14="http://schemas.microsoft.com/office/powerpoint/2010/main" val="115447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3B956-EFF6-4A01-8B83-BA3C8283F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Какие виды театрализованной деятельности интересны детям старшего дошкольного возраста? </a:t>
            </a:r>
          </a:p>
        </p:txBody>
      </p:sp>
    </p:spTree>
    <p:extLst>
      <p:ext uri="{BB962C8B-B14F-4D97-AF65-F5344CB8AC3E}">
        <p14:creationId xmlns:p14="http://schemas.microsoft.com/office/powerpoint/2010/main" val="247596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ED6F2-2862-4427-A754-AE8DF60D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Инсценировки сказок, драматизации</a:t>
            </a:r>
          </a:p>
        </p:txBody>
      </p:sp>
    </p:spTree>
    <p:extLst>
      <p:ext uri="{BB962C8B-B14F-4D97-AF65-F5344CB8AC3E}">
        <p14:creationId xmlns:p14="http://schemas.microsoft.com/office/powerpoint/2010/main" val="136003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3B956-EFF6-4A01-8B83-BA3C8283F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Какие навыки развиваются у детей при работе с глиной и пластилином? </a:t>
            </a:r>
          </a:p>
        </p:txBody>
      </p:sp>
    </p:spTree>
    <p:extLst>
      <p:ext uri="{BB962C8B-B14F-4D97-AF65-F5344CB8AC3E}">
        <p14:creationId xmlns:p14="http://schemas.microsoft.com/office/powerpoint/2010/main" val="101394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ED6F2-2862-4427-A754-AE8DF60D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Мелкая моторика, воображение, пространственное мышление</a:t>
            </a:r>
          </a:p>
        </p:txBody>
      </p:sp>
    </p:spTree>
    <p:extLst>
      <p:ext uri="{BB962C8B-B14F-4D97-AF65-F5344CB8AC3E}">
        <p14:creationId xmlns:p14="http://schemas.microsoft.com/office/powerpoint/2010/main" val="105584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3B956-EFF6-4A01-8B83-BA3C8283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1562793"/>
            <a:ext cx="10772775" cy="33417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Какие критерии необходимо учитывать при выборе музыкальных произведений для детей разного возраста? </a:t>
            </a:r>
          </a:p>
        </p:txBody>
      </p:sp>
    </p:spTree>
    <p:extLst>
      <p:ext uri="{BB962C8B-B14F-4D97-AF65-F5344CB8AC3E}">
        <p14:creationId xmlns:p14="http://schemas.microsoft.com/office/powerpoint/2010/main" val="68165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EB494F-C466-4704-9252-A2654056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1662544"/>
            <a:ext cx="10772775" cy="295933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Назовите основной документ, регламентирующий художественно-эстетическое развитие в ДОУ</a:t>
            </a:r>
          </a:p>
        </p:txBody>
      </p:sp>
    </p:spTree>
    <p:extLst>
      <p:ext uri="{BB962C8B-B14F-4D97-AF65-F5344CB8AC3E}">
        <p14:creationId xmlns:p14="http://schemas.microsoft.com/office/powerpoint/2010/main" val="387842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ED6F2-2862-4427-A754-AE8DF60D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Доступность, соответствие возрасту, художественная ценность</a:t>
            </a:r>
          </a:p>
        </p:txBody>
      </p:sp>
    </p:spTree>
    <p:extLst>
      <p:ext uri="{BB962C8B-B14F-4D97-AF65-F5344CB8AC3E}">
        <p14:creationId xmlns:p14="http://schemas.microsoft.com/office/powerpoint/2010/main" val="305949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3B956-EFF6-4A01-8B83-BA3C8283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194560"/>
            <a:ext cx="10772775" cy="206353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Какие умения и навыки формирует педагог у детей подготовительной группы при работе с тканью?</a:t>
            </a:r>
          </a:p>
        </p:txBody>
      </p:sp>
    </p:spTree>
    <p:extLst>
      <p:ext uri="{BB962C8B-B14F-4D97-AF65-F5344CB8AC3E}">
        <p14:creationId xmlns:p14="http://schemas.microsoft.com/office/powerpoint/2010/main" val="50083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ED6F2-2862-4427-A754-AE8DF60D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1961804"/>
            <a:ext cx="10772775" cy="27432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Вдевать нитку в иголку, завязывать узелок; пришивать пуговицу, вешалку; шить простейшие изделия швом «вперед иголку»</a:t>
            </a:r>
          </a:p>
        </p:txBody>
      </p:sp>
    </p:spTree>
    <p:extLst>
      <p:ext uri="{BB962C8B-B14F-4D97-AF65-F5344CB8AC3E}">
        <p14:creationId xmlns:p14="http://schemas.microsoft.com/office/powerpoint/2010/main" val="287970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33AD3-E192-4434-A8C4-384C7E7E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443942"/>
            <a:ext cx="10772775" cy="181415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вид театрализованной деятельности предполагает использование пальчиковых кукол? </a:t>
            </a:r>
          </a:p>
        </p:txBody>
      </p:sp>
    </p:spTree>
    <p:extLst>
      <p:ext uri="{BB962C8B-B14F-4D97-AF65-F5344CB8AC3E}">
        <p14:creationId xmlns:p14="http://schemas.microsoft.com/office/powerpoint/2010/main" val="222105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6FA2-B231-4642-A71B-18710924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Пальчиковый театр</a:t>
            </a:r>
          </a:p>
        </p:txBody>
      </p:sp>
    </p:spTree>
    <p:extLst>
      <p:ext uri="{BB962C8B-B14F-4D97-AF65-F5344CB8AC3E}">
        <p14:creationId xmlns:p14="http://schemas.microsoft.com/office/powerpoint/2010/main" val="315971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33AD3-E192-4434-A8C4-384C7E7E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443942"/>
            <a:ext cx="10772775" cy="181415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материал можно использовать для создания коллажа на тему "Времена года"? </a:t>
            </a:r>
          </a:p>
        </p:txBody>
      </p:sp>
    </p:spTree>
    <p:extLst>
      <p:ext uri="{BB962C8B-B14F-4D97-AF65-F5344CB8AC3E}">
        <p14:creationId xmlns:p14="http://schemas.microsoft.com/office/powerpoint/2010/main" val="259269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6FA2-B231-4642-A71B-18710924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Природные материалы, фотографии, рисунки</a:t>
            </a:r>
          </a:p>
        </p:txBody>
      </p:sp>
    </p:spTree>
    <p:extLst>
      <p:ext uri="{BB962C8B-B14F-4D97-AF65-F5344CB8AC3E}">
        <p14:creationId xmlns:p14="http://schemas.microsoft.com/office/powerpoint/2010/main" val="239376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33AD3-E192-4434-A8C4-384C7E7E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477193"/>
            <a:ext cx="10772775" cy="178090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Назовите игру, направленную на развитие чувства ритма и темпа у детей</a:t>
            </a:r>
          </a:p>
        </p:txBody>
      </p:sp>
    </p:spTree>
    <p:extLst>
      <p:ext uri="{BB962C8B-B14F-4D97-AF65-F5344CB8AC3E}">
        <p14:creationId xmlns:p14="http://schemas.microsoft.com/office/powerpoint/2010/main" val="359445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6FA2-B231-4642-A71B-18710924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"Повтори за мной"</a:t>
            </a:r>
          </a:p>
        </p:txBody>
      </p:sp>
    </p:spTree>
    <p:extLst>
      <p:ext uri="{BB962C8B-B14F-4D97-AF65-F5344CB8AC3E}">
        <p14:creationId xmlns:p14="http://schemas.microsoft.com/office/powerpoint/2010/main" val="233516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33AD3-E192-4434-A8C4-384C7E7E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427316"/>
            <a:ext cx="10772775" cy="183078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материал можно использовать для создания необычных фактурных картин, помимо красок? </a:t>
            </a:r>
          </a:p>
        </p:txBody>
      </p:sp>
    </p:spTree>
    <p:extLst>
      <p:ext uri="{BB962C8B-B14F-4D97-AF65-F5344CB8AC3E}">
        <p14:creationId xmlns:p14="http://schemas.microsoft.com/office/powerpoint/2010/main" val="256948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B97058-C86D-46E8-9F84-884AB91E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ФГОС ДО</a:t>
            </a:r>
          </a:p>
        </p:txBody>
      </p:sp>
    </p:spTree>
    <p:extLst>
      <p:ext uri="{BB962C8B-B14F-4D97-AF65-F5344CB8AC3E}">
        <p14:creationId xmlns:p14="http://schemas.microsoft.com/office/powerpoint/2010/main" val="29851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6FA2-B231-4642-A71B-18710924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Манка, крупы, соль</a:t>
            </a:r>
          </a:p>
        </p:txBody>
      </p:sp>
    </p:spTree>
    <p:extLst>
      <p:ext uri="{BB962C8B-B14F-4D97-AF65-F5344CB8AC3E}">
        <p14:creationId xmlns:p14="http://schemas.microsoft.com/office/powerpoint/2010/main" val="212784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33AD3-E192-4434-A8C4-384C7E7E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327564"/>
            <a:ext cx="10772775" cy="193053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Опишите пример проекта, направленного на развитие у детей интереса к народной культуре</a:t>
            </a:r>
          </a:p>
        </p:txBody>
      </p:sp>
    </p:spTree>
    <p:extLst>
      <p:ext uri="{BB962C8B-B14F-4D97-AF65-F5344CB8AC3E}">
        <p14:creationId xmlns:p14="http://schemas.microsoft.com/office/powerpoint/2010/main" val="184561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6FA2-B231-4642-A71B-187109245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1113904"/>
            <a:ext cx="10772775" cy="357447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Проект "Русская народная сказка", включающий чтение сказок, рисование иллюстраций, изготовление костюмов и инсценировку</a:t>
            </a:r>
          </a:p>
        </p:txBody>
      </p:sp>
    </p:spTree>
    <p:extLst>
      <p:ext uri="{BB962C8B-B14F-4D97-AF65-F5344CB8AC3E}">
        <p14:creationId xmlns:p14="http://schemas.microsoft.com/office/powerpoint/2010/main" val="2170947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1E01-D88C-4249-BB0E-4F149A49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орган чувств наиболее активно используется при восприятии музыки? </a:t>
            </a:r>
          </a:p>
        </p:txBody>
      </p:sp>
    </p:spTree>
    <p:extLst>
      <p:ext uri="{BB962C8B-B14F-4D97-AF65-F5344CB8AC3E}">
        <p14:creationId xmlns:p14="http://schemas.microsoft.com/office/powerpoint/2010/main" val="234738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35DC-3270-49F2-8AEE-56096BD5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Слух</a:t>
            </a:r>
          </a:p>
        </p:txBody>
      </p:sp>
    </p:spTree>
    <p:extLst>
      <p:ext uri="{BB962C8B-B14F-4D97-AF65-F5344CB8AC3E}">
        <p14:creationId xmlns:p14="http://schemas.microsoft.com/office/powerpoint/2010/main" val="374953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1E01-D88C-4249-BB0E-4F149A49B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011680"/>
            <a:ext cx="10772775" cy="266007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Каким образом можно развивать тактильные ощущения у детей при работе с художественными материалами? </a:t>
            </a:r>
          </a:p>
        </p:txBody>
      </p:sp>
    </p:spTree>
    <p:extLst>
      <p:ext uri="{BB962C8B-B14F-4D97-AF65-F5344CB8AC3E}">
        <p14:creationId xmlns:p14="http://schemas.microsoft.com/office/powerpoint/2010/main" val="215019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35DC-3270-49F2-8AEE-56096BD5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Использовать разные текстуры, например, ткань, дерево, песок</a:t>
            </a:r>
          </a:p>
        </p:txBody>
      </p:sp>
    </p:spTree>
    <p:extLst>
      <p:ext uri="{BB962C8B-B14F-4D97-AF65-F5344CB8AC3E}">
        <p14:creationId xmlns:p14="http://schemas.microsoft.com/office/powerpoint/2010/main" val="209088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1E01-D88C-4249-BB0E-4F149A49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Какие цвета относятся к теплым? </a:t>
            </a:r>
          </a:p>
        </p:txBody>
      </p:sp>
    </p:spTree>
    <p:extLst>
      <p:ext uri="{BB962C8B-B14F-4D97-AF65-F5344CB8AC3E}">
        <p14:creationId xmlns:p14="http://schemas.microsoft.com/office/powerpoint/2010/main" val="54965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35DC-3270-49F2-8AEE-56096BD5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Красный, оранжевый, желтый</a:t>
            </a:r>
          </a:p>
        </p:txBody>
      </p:sp>
    </p:spTree>
    <p:extLst>
      <p:ext uri="{BB962C8B-B14F-4D97-AF65-F5344CB8AC3E}">
        <p14:creationId xmlns:p14="http://schemas.microsoft.com/office/powerpoint/2010/main" val="412422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1E01-D88C-4249-BB0E-4F149A49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Что такое сенсорное развитие? </a:t>
            </a:r>
          </a:p>
        </p:txBody>
      </p:sp>
    </p:spTree>
    <p:extLst>
      <p:ext uri="{BB962C8B-B14F-4D97-AF65-F5344CB8AC3E}">
        <p14:creationId xmlns:p14="http://schemas.microsoft.com/office/powerpoint/2010/main" val="302611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642F6-8EC9-4898-A18F-3C3A61525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1596044"/>
            <a:ext cx="10772775" cy="266205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принцип предполагает использование разных видов искусств для развития ребенка?</a:t>
            </a:r>
          </a:p>
        </p:txBody>
      </p:sp>
    </p:spTree>
    <p:extLst>
      <p:ext uri="{BB962C8B-B14F-4D97-AF65-F5344CB8AC3E}">
        <p14:creationId xmlns:p14="http://schemas.microsoft.com/office/powerpoint/2010/main" val="94016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35DC-3270-49F2-8AEE-56096BD5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Развитие восприятий (зрение, слух, обоняние, осязание</a:t>
            </a:r>
            <a:r>
              <a:rPr lang="ru-RU">
                <a:solidFill>
                  <a:schemeClr val="bg1"/>
                </a:solidFill>
              </a:rPr>
              <a:t>, вкус)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27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1E01-D88C-4249-BB0E-4F149A49B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2410691"/>
            <a:ext cx="10772775" cy="184740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Какую роль играет развитие мелкой моторики в художественной деятельности? </a:t>
            </a:r>
          </a:p>
        </p:txBody>
      </p:sp>
    </p:spTree>
    <p:extLst>
      <p:ext uri="{BB962C8B-B14F-4D97-AF65-F5344CB8AC3E}">
        <p14:creationId xmlns:p14="http://schemas.microsoft.com/office/powerpoint/2010/main" val="146691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35DC-3270-49F2-8AEE-56096BD5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Развитие координации движений, точности, уверенности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05188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19DD8A-AEFC-4903-B408-C674065B2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Принцип интеграции</a:t>
            </a:r>
          </a:p>
        </p:txBody>
      </p:sp>
    </p:spTree>
    <p:extLst>
      <p:ext uri="{BB962C8B-B14F-4D97-AF65-F5344CB8AC3E}">
        <p14:creationId xmlns:p14="http://schemas.microsoft.com/office/powerpoint/2010/main" val="121460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A04A5A-D53D-42BC-85D1-8A365309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644" y="1712422"/>
            <a:ext cx="10800743" cy="257694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С какого возраста педагог знакомит детей с городецкими изделиями и учит выделять элементы городецкой росписи? </a:t>
            </a:r>
          </a:p>
        </p:txBody>
      </p:sp>
    </p:spTree>
    <p:extLst>
      <p:ext uri="{BB962C8B-B14F-4D97-AF65-F5344CB8AC3E}">
        <p14:creationId xmlns:p14="http://schemas.microsoft.com/office/powerpoint/2010/main" val="89066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BC12A-E350-406E-8328-4F3447781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от 4 до 5 лет по ФОП</a:t>
            </a:r>
          </a:p>
        </p:txBody>
      </p:sp>
    </p:spTree>
    <p:extLst>
      <p:ext uri="{BB962C8B-B14F-4D97-AF65-F5344CB8AC3E}">
        <p14:creationId xmlns:p14="http://schemas.microsoft.com/office/powerpoint/2010/main" val="328272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9EC08-D6BB-4002-9458-1D4D321F6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09" y="1695796"/>
            <a:ext cx="10772775" cy="256230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Какой вид деятельности направлен на развитие у детей способности к образному мышлению и творческому воображению?</a:t>
            </a:r>
          </a:p>
        </p:txBody>
      </p:sp>
    </p:spTree>
    <p:extLst>
      <p:ext uri="{BB962C8B-B14F-4D97-AF65-F5344CB8AC3E}">
        <p14:creationId xmlns:p14="http://schemas.microsoft.com/office/powerpoint/2010/main" val="390405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469</Words>
  <Application>Microsoft Office PowerPoint</Application>
  <PresentationFormat>Широкоэкранный</PresentationFormat>
  <Paragraphs>81</Paragraphs>
  <Slides>52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6" baseType="lpstr">
      <vt:lpstr>Arial</vt:lpstr>
      <vt:lpstr>Calibri Light</vt:lpstr>
      <vt:lpstr>Times New Roman</vt:lpstr>
      <vt:lpstr>Метрополия</vt:lpstr>
      <vt:lpstr>Презентация PowerPoint</vt:lpstr>
      <vt:lpstr>Презентация PowerPoint</vt:lpstr>
      <vt:lpstr>Назовите основной документ, регламентирующий художественно-эстетическое развитие в ДОУ</vt:lpstr>
      <vt:lpstr>ФГОС ДО</vt:lpstr>
      <vt:lpstr>Какой принцип предполагает использование разных видов искусств для развития ребенка?</vt:lpstr>
      <vt:lpstr>Принцип интеграции</vt:lpstr>
      <vt:lpstr>С какого возраста педагог знакомит детей с городецкими изделиями и учит выделять элементы городецкой росписи? </vt:lpstr>
      <vt:lpstr>от 4 до 5 лет по ФОП</vt:lpstr>
      <vt:lpstr>Какой вид деятельности направлен на развитие у детей способности к образному мышлению и творческому воображению?</vt:lpstr>
      <vt:lpstr>Продуктивная деятельность</vt:lpstr>
      <vt:lpstr>В чем заключается основная цель художественно-эстетического развития дошкольников?</vt:lpstr>
      <vt:lpstr>Формирование эстетического отношения к миру и развитие творческих способностей</vt:lpstr>
      <vt:lpstr>Какой жанр литературы наиболее популярен у дошкольников?</vt:lpstr>
      <vt:lpstr>Сказка </vt:lpstr>
      <vt:lpstr>Назовите музыкальный инструмент, часто используемый для развития чувства ритма у детей </vt:lpstr>
      <vt:lpstr>Бубен </vt:lpstr>
      <vt:lpstr>Какой вид декоративно-прикладного искусства предполагает создание узоров из цветных кусочков бумаги?</vt:lpstr>
      <vt:lpstr>Аппликация </vt:lpstr>
      <vt:lpstr>Каким способом можно познакомить детей с живописью, не посещая музей?</vt:lpstr>
      <vt:lpstr>Использовать репродукции картин</vt:lpstr>
      <vt:lpstr>Назовите вид театра, где персонажи управляются с помощью нитей</vt:lpstr>
      <vt:lpstr>Кукольный театр Театр марионеток</vt:lpstr>
      <vt:lpstr>Назовите виды изобразительной деятельности для детей младшего дошкольного возраста</vt:lpstr>
      <vt:lpstr>Рисование, лепка, аппликация</vt:lpstr>
      <vt:lpstr>Какие виды театрализованной деятельности интересны детям старшего дошкольного возраста? </vt:lpstr>
      <vt:lpstr>Инсценировки сказок, драматизации</vt:lpstr>
      <vt:lpstr>Какие навыки развиваются у детей при работе с глиной и пластилином? </vt:lpstr>
      <vt:lpstr>Мелкая моторика, воображение, пространственное мышление</vt:lpstr>
      <vt:lpstr>Какие критерии необходимо учитывать при выборе музыкальных произведений для детей разного возраста? </vt:lpstr>
      <vt:lpstr>Доступность, соответствие возрасту, художественная ценность</vt:lpstr>
      <vt:lpstr>Какие умения и навыки формирует педагог у детей подготовительной группы при работе с тканью?</vt:lpstr>
      <vt:lpstr>Вдевать нитку в иголку, завязывать узелок; пришивать пуговицу, вешалку; шить простейшие изделия швом «вперед иголку»</vt:lpstr>
      <vt:lpstr>Какой вид театрализованной деятельности предполагает использование пальчиковых кукол? </vt:lpstr>
      <vt:lpstr>Пальчиковый театр</vt:lpstr>
      <vt:lpstr>Какой материал можно использовать для создания коллажа на тему "Времена года"? </vt:lpstr>
      <vt:lpstr>Природные материалы, фотографии, рисунки</vt:lpstr>
      <vt:lpstr>Назовите игру, направленную на развитие чувства ритма и темпа у детей</vt:lpstr>
      <vt:lpstr>"Повтори за мной"</vt:lpstr>
      <vt:lpstr>Какой материал можно использовать для создания необычных фактурных картин, помимо красок? </vt:lpstr>
      <vt:lpstr>Манка, крупы, соль</vt:lpstr>
      <vt:lpstr>Опишите пример проекта, направленного на развитие у детей интереса к народной культуре</vt:lpstr>
      <vt:lpstr>Проект "Русская народная сказка", включающий чтение сказок, рисование иллюстраций, изготовление костюмов и инсценировку</vt:lpstr>
      <vt:lpstr>Какой орган чувств наиболее активно используется при восприятии музыки? </vt:lpstr>
      <vt:lpstr>Слух</vt:lpstr>
      <vt:lpstr>Каким образом можно развивать тактильные ощущения у детей при работе с художественными материалами? </vt:lpstr>
      <vt:lpstr>Использовать разные текстуры, например, ткань, дерево, песок</vt:lpstr>
      <vt:lpstr>Какие цвета относятся к теплым? </vt:lpstr>
      <vt:lpstr>Красный, оранжевый, желтый</vt:lpstr>
      <vt:lpstr>Что такое сенсорное развитие? </vt:lpstr>
      <vt:lpstr>Развитие восприятий (зрение, слух, обоняние, осязание, вкус)</vt:lpstr>
      <vt:lpstr>Какую роль играет развитие мелкой моторики в художественной деятельности? </vt:lpstr>
      <vt:lpstr>Развитие координации движений, точности, уверенности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Тема</cp:lastModifiedBy>
  <cp:revision>29</cp:revision>
  <dcterms:created xsi:type="dcterms:W3CDTF">2025-07-18T07:28:06Z</dcterms:created>
  <dcterms:modified xsi:type="dcterms:W3CDTF">2025-10-20T06:18:38Z</dcterms:modified>
</cp:coreProperties>
</file>